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EDFED2"/>
    <a:srgbClr val="F0F8FA"/>
    <a:srgbClr val="008000"/>
    <a:srgbClr val="003300"/>
    <a:srgbClr val="006600"/>
    <a:srgbClr val="FF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 autoAdjust="0"/>
    <p:restoredTop sz="95986" autoAdjust="0"/>
  </p:normalViewPr>
  <p:slideViewPr>
    <p:cSldViewPr>
      <p:cViewPr>
        <p:scale>
          <a:sx n="70" d="100"/>
          <a:sy n="70" d="100"/>
        </p:scale>
        <p:origin x="-1608" y="-7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2" d="100"/>
        <a:sy n="62" d="100"/>
      </p:scale>
      <p:origin x="0" y="936"/>
    </p:cViewPr>
  </p:sorterViewPr>
  <p:notesViewPr>
    <p:cSldViewPr>
      <p:cViewPr>
        <p:scale>
          <a:sx n="100" d="100"/>
          <a:sy n="100" d="100"/>
        </p:scale>
        <p:origin x="-1848" y="6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6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6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7F35A-CF19-48AC-8877-D6AB2A1EC1A5}" type="doc">
      <dgm:prSet loTypeId="urn:microsoft.com/office/officeart/2005/8/layout/default" loCatId="list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3C3F50C0-3DAF-4EB8-B3BA-059B4CEA1B5E}">
      <dgm:prSet phldrT="[Texto]" custT="1"/>
      <dgm:spPr/>
      <dgm:t>
        <a:bodyPr/>
        <a:lstStyle/>
        <a:p>
          <a:r>
            <a: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Proyecto: “Transformación del Mercado de Iluminación en el Perú”</a:t>
          </a:r>
        </a:p>
      </dgm:t>
    </dgm:pt>
    <dgm:pt modelId="{B5BC6CBB-25EC-4461-84EB-7BBCAF388093}" type="parTrans" cxnId="{B082E174-7FF6-45F6-B480-57A8961F3048}">
      <dgm:prSet/>
      <dgm:spPr/>
      <dgm:t>
        <a:bodyPr/>
        <a:lstStyle/>
        <a:p>
          <a:endParaRPr lang="es-PE"/>
        </a:p>
      </dgm:t>
    </dgm:pt>
    <dgm:pt modelId="{825337C0-02C2-4EAA-A190-B83FD173063B}" type="sibTrans" cxnId="{B082E174-7FF6-45F6-B480-57A8961F3048}">
      <dgm:prSet/>
      <dgm:spPr/>
      <dgm:t>
        <a:bodyPr/>
        <a:lstStyle/>
        <a:p>
          <a:endParaRPr lang="es-PE"/>
        </a:p>
      </dgm:t>
    </dgm:pt>
    <dgm:pt modelId="{FCF84157-DC95-4AF0-A9CE-A1BCFE2AB7E5}" type="pres">
      <dgm:prSet presAssocID="{C7D7F35A-CF19-48AC-8877-D6AB2A1EC1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0D2380C-96B0-4159-8899-F64EF91ECFCE}" type="pres">
      <dgm:prSet presAssocID="{3C3F50C0-3DAF-4EB8-B3BA-059B4CEA1B5E}" presName="node" presStyleLbl="node1" presStyleIdx="0" presStyleCnt="1" custScaleX="100098" custScaleY="75933" custLinFactNeighborX="-19445" custLinFactNeighborY="-380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BD0C4EF-6E9F-4639-90DF-EB5ED22CEDD0}" type="presOf" srcId="{3C3F50C0-3DAF-4EB8-B3BA-059B4CEA1B5E}" destId="{30D2380C-96B0-4159-8899-F64EF91ECFCE}" srcOrd="0" destOrd="0" presId="urn:microsoft.com/office/officeart/2005/8/layout/default"/>
    <dgm:cxn modelId="{B07EB2C6-84D6-4ABD-BE80-8FAF4A3D1E6E}" type="presOf" srcId="{C7D7F35A-CF19-48AC-8877-D6AB2A1EC1A5}" destId="{FCF84157-DC95-4AF0-A9CE-A1BCFE2AB7E5}" srcOrd="0" destOrd="0" presId="urn:microsoft.com/office/officeart/2005/8/layout/default"/>
    <dgm:cxn modelId="{B082E174-7FF6-45F6-B480-57A8961F3048}" srcId="{C7D7F35A-CF19-48AC-8877-D6AB2A1EC1A5}" destId="{3C3F50C0-3DAF-4EB8-B3BA-059B4CEA1B5E}" srcOrd="0" destOrd="0" parTransId="{B5BC6CBB-25EC-4461-84EB-7BBCAF388093}" sibTransId="{825337C0-02C2-4EAA-A190-B83FD173063B}"/>
    <dgm:cxn modelId="{C4857647-468B-42BC-85CB-409D9EEE80B6}" type="presParOf" srcId="{FCF84157-DC95-4AF0-A9CE-A1BCFE2AB7E5}" destId="{30D2380C-96B0-4159-8899-F64EF91ECFC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17064-3F0E-4E26-AC78-FDC98F3B1D37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46FD4CB-9CEA-4EBD-875A-53A3B801A650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2000" dirty="0" smtClean="0"/>
            <a:t>MINEM</a:t>
          </a:r>
          <a:endParaRPr lang="es-MX" sz="2400" dirty="0" smtClean="0"/>
        </a:p>
        <a:p>
          <a:r>
            <a:rPr lang="es-MX" sz="1600" dirty="0" smtClean="0"/>
            <a:t>Ejecutor</a:t>
          </a:r>
          <a:endParaRPr lang="es-PE" sz="2400" dirty="0"/>
        </a:p>
      </dgm:t>
    </dgm:pt>
    <dgm:pt modelId="{0EA62E3D-7D81-480F-BD6C-080410BF834E}" type="parTrans" cxnId="{572D4C4A-0BED-45DE-8969-81ECD72682D0}">
      <dgm:prSet/>
      <dgm:spPr/>
      <dgm:t>
        <a:bodyPr/>
        <a:lstStyle/>
        <a:p>
          <a:endParaRPr lang="es-PE"/>
        </a:p>
      </dgm:t>
    </dgm:pt>
    <dgm:pt modelId="{5A17A7F4-4C3A-452E-B8C9-15F0E2AA46F5}" type="sibTrans" cxnId="{572D4C4A-0BED-45DE-8969-81ECD72682D0}">
      <dgm:prSet/>
      <dgm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endParaRPr lang="es-PE"/>
        </a:p>
      </dgm:t>
    </dgm:pt>
    <dgm:pt modelId="{83F5B7FC-69BA-43D5-8B7C-0D3D10B0BCE5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 sz="1800" dirty="0">
            <a:solidFill>
              <a:schemeClr val="tx1"/>
            </a:solidFill>
          </a:endParaRPr>
        </a:p>
      </dgm:t>
    </dgm:pt>
    <dgm:pt modelId="{16724CDA-2F26-4F07-95AF-5A4B79296A3D}" type="parTrans" cxnId="{7137F7BC-3332-44B5-8336-43EF5E06BCAD}">
      <dgm:prSet/>
      <dgm:spPr/>
      <dgm:t>
        <a:bodyPr/>
        <a:lstStyle/>
        <a:p>
          <a:endParaRPr lang="es-PE"/>
        </a:p>
      </dgm:t>
    </dgm:pt>
    <dgm:pt modelId="{6B440232-DA2C-44DE-963B-A63EB4230608}" type="sibTrans" cxnId="{7137F7BC-3332-44B5-8336-43EF5E06BCAD}">
      <dgm:prSet/>
      <dgm:spPr/>
      <dgm:t>
        <a:bodyPr/>
        <a:lstStyle/>
        <a:p>
          <a:endParaRPr lang="es-PE"/>
        </a:p>
      </dgm:t>
    </dgm:pt>
    <dgm:pt modelId="{79533242-7909-4450-A1B6-2CB3989A945D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sz="2800" dirty="0" smtClean="0"/>
        </a:p>
      </dgm:t>
    </dgm:pt>
    <dgm:pt modelId="{52412D81-3C70-4FC4-AC15-0D9A1799123F}" type="parTrans" cxnId="{6AE41F37-B708-4A87-B2FE-18EA601A09AF}">
      <dgm:prSet/>
      <dgm:spPr/>
      <dgm:t>
        <a:bodyPr/>
        <a:lstStyle/>
        <a:p>
          <a:endParaRPr lang="es-PE"/>
        </a:p>
      </dgm:t>
    </dgm:pt>
    <dgm:pt modelId="{7197171F-B944-4DA4-9DF9-5A7235694E4E}" type="sibTrans" cxnId="{6AE41F37-B708-4A87-B2FE-18EA601A09AF}">
      <dgm:prSet/>
      <dgm:spPr/>
      <dgm:t>
        <a:bodyPr/>
        <a:lstStyle/>
        <a:p>
          <a:endParaRPr lang="es-PE"/>
        </a:p>
      </dgm:t>
    </dgm:pt>
    <dgm:pt modelId="{105B4C6C-3191-4663-B439-6155F556EE1D}" type="pres">
      <dgm:prSet presAssocID="{14017064-3F0E-4E26-AC78-FDC98F3B1D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00EE9E5-FA45-4494-8139-ED776D75AFE9}" type="pres">
      <dgm:prSet presAssocID="{B46FD4CB-9CEA-4EBD-875A-53A3B801A650}" presName="node" presStyleLbl="node1" presStyleIdx="0" presStyleCnt="3" custRadScaleRad="10622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1D2A53-9843-4702-8AD0-6F9F0CBBAB4D}" type="pres">
      <dgm:prSet presAssocID="{B46FD4CB-9CEA-4EBD-875A-53A3B801A650}" presName="spNode" presStyleCnt="0"/>
      <dgm:spPr/>
      <dgm:t>
        <a:bodyPr/>
        <a:lstStyle/>
        <a:p>
          <a:endParaRPr lang="es-PE"/>
        </a:p>
      </dgm:t>
    </dgm:pt>
    <dgm:pt modelId="{2E84C5FB-BC0A-4994-B54A-3A8EADBCD4B4}" type="pres">
      <dgm:prSet presAssocID="{5A17A7F4-4C3A-452E-B8C9-15F0E2AA46F5}" presName="sibTrans" presStyleLbl="sibTrans1D1" presStyleIdx="0" presStyleCnt="3"/>
      <dgm:spPr/>
      <dgm:t>
        <a:bodyPr/>
        <a:lstStyle/>
        <a:p>
          <a:endParaRPr lang="es-PE"/>
        </a:p>
      </dgm:t>
    </dgm:pt>
    <dgm:pt modelId="{36A09D93-AEA6-4E90-844E-CB095F1BBC2A}" type="pres">
      <dgm:prSet presAssocID="{83F5B7FC-69BA-43D5-8B7C-0D3D10B0BCE5}" presName="node" presStyleLbl="node1" presStyleIdx="1" presStyleCnt="3" custScaleX="9427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C9209F-FBB6-4D5E-AD67-BC60F742AF42}" type="pres">
      <dgm:prSet presAssocID="{83F5B7FC-69BA-43D5-8B7C-0D3D10B0BCE5}" presName="spNode" presStyleCnt="0"/>
      <dgm:spPr/>
      <dgm:t>
        <a:bodyPr/>
        <a:lstStyle/>
        <a:p>
          <a:endParaRPr lang="es-PE"/>
        </a:p>
      </dgm:t>
    </dgm:pt>
    <dgm:pt modelId="{EA6DD286-05E3-49D3-AE0D-55F5DC7E257E}" type="pres">
      <dgm:prSet presAssocID="{6B440232-DA2C-44DE-963B-A63EB4230608}" presName="sibTrans" presStyleLbl="sibTrans1D1" presStyleIdx="1" presStyleCnt="3"/>
      <dgm:spPr/>
      <dgm:t>
        <a:bodyPr/>
        <a:lstStyle/>
        <a:p>
          <a:endParaRPr lang="es-PE"/>
        </a:p>
      </dgm:t>
    </dgm:pt>
    <dgm:pt modelId="{AF587B41-1F53-4A10-9EBE-ABF2D0E5FD78}" type="pres">
      <dgm:prSet presAssocID="{79533242-7909-4450-A1B6-2CB3989A94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5E8DD8-D6F5-40DA-B4E9-A56079616954}" type="pres">
      <dgm:prSet presAssocID="{79533242-7909-4450-A1B6-2CB3989A945D}" presName="spNode" presStyleCnt="0"/>
      <dgm:spPr/>
      <dgm:t>
        <a:bodyPr/>
        <a:lstStyle/>
        <a:p>
          <a:endParaRPr lang="es-PE"/>
        </a:p>
      </dgm:t>
    </dgm:pt>
    <dgm:pt modelId="{28DE39DE-53C3-4641-B8EE-A1B0F5D76B8B}" type="pres">
      <dgm:prSet presAssocID="{7197171F-B944-4DA4-9DF9-5A7235694E4E}" presName="sibTrans" presStyleLbl="sibTrans1D1" presStyleIdx="2" presStyleCnt="3"/>
      <dgm:spPr/>
      <dgm:t>
        <a:bodyPr/>
        <a:lstStyle/>
        <a:p>
          <a:endParaRPr lang="es-PE"/>
        </a:p>
      </dgm:t>
    </dgm:pt>
  </dgm:ptLst>
  <dgm:cxnLst>
    <dgm:cxn modelId="{01A7D9E1-B07A-4CF2-8058-21FAFCB58D21}" type="presOf" srcId="{83F5B7FC-69BA-43D5-8B7C-0D3D10B0BCE5}" destId="{36A09D93-AEA6-4E90-844E-CB095F1BBC2A}" srcOrd="0" destOrd="0" presId="urn:microsoft.com/office/officeart/2005/8/layout/cycle6"/>
    <dgm:cxn modelId="{E3BF492C-3236-4A13-9D83-8744DFF2F621}" type="presOf" srcId="{7197171F-B944-4DA4-9DF9-5A7235694E4E}" destId="{28DE39DE-53C3-4641-B8EE-A1B0F5D76B8B}" srcOrd="0" destOrd="0" presId="urn:microsoft.com/office/officeart/2005/8/layout/cycle6"/>
    <dgm:cxn modelId="{C1E892EE-F3BD-448F-BBD2-101C505BA1CF}" type="presOf" srcId="{B46FD4CB-9CEA-4EBD-875A-53A3B801A650}" destId="{C00EE9E5-FA45-4494-8139-ED776D75AFE9}" srcOrd="0" destOrd="0" presId="urn:microsoft.com/office/officeart/2005/8/layout/cycle6"/>
    <dgm:cxn modelId="{6AE41F37-B708-4A87-B2FE-18EA601A09AF}" srcId="{14017064-3F0E-4E26-AC78-FDC98F3B1D37}" destId="{79533242-7909-4450-A1B6-2CB3989A945D}" srcOrd="2" destOrd="0" parTransId="{52412D81-3C70-4FC4-AC15-0D9A1799123F}" sibTransId="{7197171F-B944-4DA4-9DF9-5A7235694E4E}"/>
    <dgm:cxn modelId="{572D4C4A-0BED-45DE-8969-81ECD72682D0}" srcId="{14017064-3F0E-4E26-AC78-FDC98F3B1D37}" destId="{B46FD4CB-9CEA-4EBD-875A-53A3B801A650}" srcOrd="0" destOrd="0" parTransId="{0EA62E3D-7D81-480F-BD6C-080410BF834E}" sibTransId="{5A17A7F4-4C3A-452E-B8C9-15F0E2AA46F5}"/>
    <dgm:cxn modelId="{7137F7BC-3332-44B5-8336-43EF5E06BCAD}" srcId="{14017064-3F0E-4E26-AC78-FDC98F3B1D37}" destId="{83F5B7FC-69BA-43D5-8B7C-0D3D10B0BCE5}" srcOrd="1" destOrd="0" parTransId="{16724CDA-2F26-4F07-95AF-5A4B79296A3D}" sibTransId="{6B440232-DA2C-44DE-963B-A63EB4230608}"/>
    <dgm:cxn modelId="{1F86C237-4F9A-4F00-97CB-73E73DEF6F17}" type="presOf" srcId="{79533242-7909-4450-A1B6-2CB3989A945D}" destId="{AF587B41-1F53-4A10-9EBE-ABF2D0E5FD78}" srcOrd="0" destOrd="0" presId="urn:microsoft.com/office/officeart/2005/8/layout/cycle6"/>
    <dgm:cxn modelId="{E61A8B08-541E-4BC2-8414-0128079A0926}" type="presOf" srcId="{5A17A7F4-4C3A-452E-B8C9-15F0E2AA46F5}" destId="{2E84C5FB-BC0A-4994-B54A-3A8EADBCD4B4}" srcOrd="0" destOrd="0" presId="urn:microsoft.com/office/officeart/2005/8/layout/cycle6"/>
    <dgm:cxn modelId="{B5B26655-6F2F-42DF-AFF9-0AC8FF1B0C05}" type="presOf" srcId="{14017064-3F0E-4E26-AC78-FDC98F3B1D37}" destId="{105B4C6C-3191-4663-B439-6155F556EE1D}" srcOrd="0" destOrd="0" presId="urn:microsoft.com/office/officeart/2005/8/layout/cycle6"/>
    <dgm:cxn modelId="{82F34301-BDBC-4F4E-8747-52FF5D7483F8}" type="presOf" srcId="{6B440232-DA2C-44DE-963B-A63EB4230608}" destId="{EA6DD286-05E3-49D3-AE0D-55F5DC7E257E}" srcOrd="0" destOrd="0" presId="urn:microsoft.com/office/officeart/2005/8/layout/cycle6"/>
    <dgm:cxn modelId="{22255D87-AAB8-4657-9CD9-BDB1C19CC274}" type="presParOf" srcId="{105B4C6C-3191-4663-B439-6155F556EE1D}" destId="{C00EE9E5-FA45-4494-8139-ED776D75AFE9}" srcOrd="0" destOrd="0" presId="urn:microsoft.com/office/officeart/2005/8/layout/cycle6"/>
    <dgm:cxn modelId="{DD30D2FA-0D79-4D4E-B6B7-D86387312A55}" type="presParOf" srcId="{105B4C6C-3191-4663-B439-6155F556EE1D}" destId="{FE1D2A53-9843-4702-8AD0-6F9F0CBBAB4D}" srcOrd="1" destOrd="0" presId="urn:microsoft.com/office/officeart/2005/8/layout/cycle6"/>
    <dgm:cxn modelId="{F568B238-C071-4B57-AE67-3553024A458A}" type="presParOf" srcId="{105B4C6C-3191-4663-B439-6155F556EE1D}" destId="{2E84C5FB-BC0A-4994-B54A-3A8EADBCD4B4}" srcOrd="2" destOrd="0" presId="urn:microsoft.com/office/officeart/2005/8/layout/cycle6"/>
    <dgm:cxn modelId="{F03B3AC4-F7E3-4E29-9C27-40C8B19719FC}" type="presParOf" srcId="{105B4C6C-3191-4663-B439-6155F556EE1D}" destId="{36A09D93-AEA6-4E90-844E-CB095F1BBC2A}" srcOrd="3" destOrd="0" presId="urn:microsoft.com/office/officeart/2005/8/layout/cycle6"/>
    <dgm:cxn modelId="{4F8D9154-4379-4BA5-8610-B0C0C96472D8}" type="presParOf" srcId="{105B4C6C-3191-4663-B439-6155F556EE1D}" destId="{CAC9209F-FBB6-4D5E-AD67-BC60F742AF42}" srcOrd="4" destOrd="0" presId="urn:microsoft.com/office/officeart/2005/8/layout/cycle6"/>
    <dgm:cxn modelId="{D14EA8EB-9CAF-45FE-98AA-C8D27A41FB1F}" type="presParOf" srcId="{105B4C6C-3191-4663-B439-6155F556EE1D}" destId="{EA6DD286-05E3-49D3-AE0D-55F5DC7E257E}" srcOrd="5" destOrd="0" presId="urn:microsoft.com/office/officeart/2005/8/layout/cycle6"/>
    <dgm:cxn modelId="{72426635-C1E2-42D0-ACF5-5E970895DE5C}" type="presParOf" srcId="{105B4C6C-3191-4663-B439-6155F556EE1D}" destId="{AF587B41-1F53-4A10-9EBE-ABF2D0E5FD78}" srcOrd="6" destOrd="0" presId="urn:microsoft.com/office/officeart/2005/8/layout/cycle6"/>
    <dgm:cxn modelId="{8C8A71FC-01EB-49A6-BC9D-6FB2B925F7E1}" type="presParOf" srcId="{105B4C6C-3191-4663-B439-6155F556EE1D}" destId="{455E8DD8-D6F5-40DA-B4E9-A56079616954}" srcOrd="7" destOrd="0" presId="urn:microsoft.com/office/officeart/2005/8/layout/cycle6"/>
    <dgm:cxn modelId="{0F1B9D3D-7701-42C3-BF18-54BBC40ADC91}" type="presParOf" srcId="{105B4C6C-3191-4663-B439-6155F556EE1D}" destId="{28DE39DE-53C3-4641-B8EE-A1B0F5D76B8B}" srcOrd="8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98A00-02A3-49B0-A32D-6E2467B030A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CEFB1FF-628C-438A-B681-4A6E596122AD}">
      <dgm:prSet phldrT="[Texto]" custT="1"/>
      <dgm:spPr/>
      <dgm:t>
        <a:bodyPr/>
        <a:lstStyle/>
        <a:p>
          <a:r>
            <a:rPr lang="es-PE" sz="1400" u="sng" dirty="0" smtClean="0"/>
            <a:t>Política de Iluminación Eficiente y el Programa de Apoyo Institucional</a:t>
          </a:r>
          <a:r>
            <a:rPr lang="es-PE" sz="1200" u="sng" dirty="0" smtClean="0"/>
            <a:t>.</a:t>
          </a:r>
          <a:endParaRPr lang="es-PE" sz="1200" u="sng" dirty="0"/>
        </a:p>
      </dgm:t>
    </dgm:pt>
    <dgm:pt modelId="{F65E9401-8936-4C8B-9D66-83660D32210D}" type="parTrans" cxnId="{A1DB9359-09FF-4CFF-9654-55E87336E849}">
      <dgm:prSet/>
      <dgm:spPr/>
      <dgm:t>
        <a:bodyPr/>
        <a:lstStyle/>
        <a:p>
          <a:endParaRPr lang="es-PE"/>
        </a:p>
      </dgm:t>
    </dgm:pt>
    <dgm:pt modelId="{C2410986-1707-40E7-ADFD-FDCC290C4D55}" type="sibTrans" cxnId="{A1DB9359-09FF-4CFF-9654-55E87336E849}">
      <dgm:prSet/>
      <dgm:spPr/>
      <dgm:t>
        <a:bodyPr/>
        <a:lstStyle/>
        <a:p>
          <a:endParaRPr lang="es-PE"/>
        </a:p>
      </dgm:t>
    </dgm:pt>
    <dgm:pt modelId="{EA9F3659-856D-459E-B8EC-D3AA94F8078C}">
      <dgm:prSet phldrT="[Texto]" custT="1"/>
      <dgm:spPr/>
      <dgm:t>
        <a:bodyPr/>
        <a:lstStyle/>
        <a:p>
          <a:r>
            <a:rPr lang="es-PE" sz="1000" dirty="0" smtClean="0"/>
            <a:t>Investigación de mercado sobre la situación del parque de iluminación</a:t>
          </a:r>
          <a:endParaRPr lang="es-PE" sz="1000" dirty="0"/>
        </a:p>
      </dgm:t>
    </dgm:pt>
    <dgm:pt modelId="{F4BF7C25-150F-4B05-8876-5756E9E6646F}" type="parTrans" cxnId="{CDF0CDF3-54DB-4570-A73E-D2BF939E9500}">
      <dgm:prSet/>
      <dgm:spPr/>
      <dgm:t>
        <a:bodyPr/>
        <a:lstStyle/>
        <a:p>
          <a:endParaRPr lang="es-PE"/>
        </a:p>
      </dgm:t>
    </dgm:pt>
    <dgm:pt modelId="{C253578D-EDD2-412C-8CD5-AE4DD7DB31B3}" type="sibTrans" cxnId="{CDF0CDF3-54DB-4570-A73E-D2BF939E9500}">
      <dgm:prSet/>
      <dgm:spPr/>
      <dgm:t>
        <a:bodyPr/>
        <a:lstStyle/>
        <a:p>
          <a:endParaRPr lang="es-PE"/>
        </a:p>
      </dgm:t>
    </dgm:pt>
    <dgm:pt modelId="{B763C82C-B396-4C34-8BCA-37FEE6C70DED}">
      <dgm:prSet phldrT="[Texto]" custT="1"/>
      <dgm:spPr/>
      <dgm:t>
        <a:bodyPr/>
        <a:lstStyle/>
        <a:p>
          <a:r>
            <a:rPr lang="es-PE" sz="1000" b="1" dirty="0" smtClean="0"/>
            <a:t>Estrategia para la transformación de mercado acordada y hoja de ruta.</a:t>
          </a:r>
          <a:endParaRPr lang="es-PE" sz="1000" b="1" dirty="0"/>
        </a:p>
      </dgm:t>
    </dgm:pt>
    <dgm:pt modelId="{D85FBE1E-FE5D-48EA-8004-E2118A5144FD}" type="parTrans" cxnId="{54BE7AD6-BE44-4163-B820-66B6D0D7AFB9}">
      <dgm:prSet/>
      <dgm:spPr/>
      <dgm:t>
        <a:bodyPr/>
        <a:lstStyle/>
        <a:p>
          <a:endParaRPr lang="es-PE"/>
        </a:p>
      </dgm:t>
    </dgm:pt>
    <dgm:pt modelId="{AD01E5F3-BED9-42D0-94C6-B6ABA3633C79}" type="sibTrans" cxnId="{54BE7AD6-BE44-4163-B820-66B6D0D7AFB9}">
      <dgm:prSet/>
      <dgm:spPr/>
      <dgm:t>
        <a:bodyPr/>
        <a:lstStyle/>
        <a:p>
          <a:endParaRPr lang="es-PE"/>
        </a:p>
      </dgm:t>
    </dgm:pt>
    <dgm:pt modelId="{07F56A7E-2973-4103-A2A7-1FBB5C04931E}">
      <dgm:prSet phldrT="[Texto]" custT="1"/>
      <dgm:spPr/>
      <dgm:t>
        <a:bodyPr/>
        <a:lstStyle/>
        <a:p>
          <a:r>
            <a:rPr lang="es-PE" sz="1400" u="sng" dirty="0" smtClean="0"/>
            <a:t>Programa de mejora de Aduanas y de verificación y cumplimiento.</a:t>
          </a:r>
          <a:endParaRPr lang="es-PE" sz="1200" u="sng" dirty="0"/>
        </a:p>
      </dgm:t>
    </dgm:pt>
    <dgm:pt modelId="{2FFE1846-AC02-40B5-8BAA-628AB110D5C6}" type="parTrans" cxnId="{05CF3CD8-3BD8-4A25-AC51-186A7BC23000}">
      <dgm:prSet/>
      <dgm:spPr/>
      <dgm:t>
        <a:bodyPr/>
        <a:lstStyle/>
        <a:p>
          <a:endParaRPr lang="es-PE"/>
        </a:p>
      </dgm:t>
    </dgm:pt>
    <dgm:pt modelId="{08090EE9-D211-4531-8B95-B245BCE750FB}" type="sibTrans" cxnId="{05CF3CD8-3BD8-4A25-AC51-186A7BC23000}">
      <dgm:prSet/>
      <dgm:spPr/>
      <dgm:t>
        <a:bodyPr/>
        <a:lstStyle/>
        <a:p>
          <a:endParaRPr lang="es-PE"/>
        </a:p>
      </dgm:t>
    </dgm:pt>
    <dgm:pt modelId="{C9FD0FCF-9B5F-4F5F-9160-3DAEED8629A6}">
      <dgm:prSet phldrT="[Texto]" custT="1"/>
      <dgm:spPr/>
      <dgm:t>
        <a:bodyPr/>
        <a:lstStyle/>
        <a:p>
          <a:r>
            <a:rPr lang="es-PE" sz="1000" b="1" u="sng" dirty="0" smtClean="0"/>
            <a:t>Sistema de Control y sistema de verificación.</a:t>
          </a:r>
          <a:endParaRPr lang="es-PE" sz="1000" b="1" u="sng" dirty="0"/>
        </a:p>
      </dgm:t>
    </dgm:pt>
    <dgm:pt modelId="{EA6E9FB5-08EA-4837-8862-93C1A8DF0C93}" type="parTrans" cxnId="{63731439-A39C-45FB-B5ED-13523F6BE68D}">
      <dgm:prSet/>
      <dgm:spPr/>
      <dgm:t>
        <a:bodyPr/>
        <a:lstStyle/>
        <a:p>
          <a:endParaRPr lang="es-PE"/>
        </a:p>
      </dgm:t>
    </dgm:pt>
    <dgm:pt modelId="{9FA21716-CE10-4B5A-B951-3CF989E7F85B}" type="sibTrans" cxnId="{63731439-A39C-45FB-B5ED-13523F6BE68D}">
      <dgm:prSet/>
      <dgm:spPr/>
      <dgm:t>
        <a:bodyPr/>
        <a:lstStyle/>
        <a:p>
          <a:endParaRPr lang="es-PE"/>
        </a:p>
      </dgm:t>
    </dgm:pt>
    <dgm:pt modelId="{F2F1AB20-C007-44EB-8DE9-AEA963F1D7A7}">
      <dgm:prSet phldrT="[Texto]" custT="1"/>
      <dgm:spPr/>
      <dgm:t>
        <a:bodyPr/>
        <a:lstStyle/>
        <a:p>
          <a:r>
            <a:rPr lang="es-PE" sz="1000" b="1" u="sng" dirty="0" smtClean="0"/>
            <a:t>Fortalecimiento de la capacidad de ensayos de laboratorio.</a:t>
          </a:r>
          <a:endParaRPr lang="es-PE" sz="1000" b="1" u="sng" dirty="0"/>
        </a:p>
      </dgm:t>
    </dgm:pt>
    <dgm:pt modelId="{D2B2E587-D6D7-40BC-870B-16E8F1631B74}" type="parTrans" cxnId="{38BD53C5-F92E-4203-B267-0170FE146707}">
      <dgm:prSet/>
      <dgm:spPr/>
      <dgm:t>
        <a:bodyPr/>
        <a:lstStyle/>
        <a:p>
          <a:endParaRPr lang="es-PE"/>
        </a:p>
      </dgm:t>
    </dgm:pt>
    <dgm:pt modelId="{B0775B3E-B7DE-40CE-9AD6-BDBBAA34B0F3}" type="sibTrans" cxnId="{38BD53C5-F92E-4203-B267-0170FE146707}">
      <dgm:prSet/>
      <dgm:spPr/>
      <dgm:t>
        <a:bodyPr/>
        <a:lstStyle/>
        <a:p>
          <a:endParaRPr lang="es-PE"/>
        </a:p>
      </dgm:t>
    </dgm:pt>
    <dgm:pt modelId="{F870B317-D71B-453B-8416-4E37FD50E028}">
      <dgm:prSet phldrT="[Texto]" custT="1"/>
      <dgm:spPr/>
      <dgm:t>
        <a:bodyPr/>
        <a:lstStyle/>
        <a:p>
          <a:r>
            <a:rPr lang="es-PE" sz="1400" b="0" u="sng" dirty="0" smtClean="0"/>
            <a:t>Mejora de las prácticas de reciclaje de Iluminación</a:t>
          </a:r>
          <a:endParaRPr lang="es-PE" sz="1200" b="0" u="sng" dirty="0"/>
        </a:p>
      </dgm:t>
    </dgm:pt>
    <dgm:pt modelId="{4788B863-5969-46BD-A5E1-E8077B603AD0}" type="parTrans" cxnId="{C42F5D94-884F-441F-AF94-5305F8FAEFCC}">
      <dgm:prSet/>
      <dgm:spPr/>
      <dgm:t>
        <a:bodyPr/>
        <a:lstStyle/>
        <a:p>
          <a:endParaRPr lang="es-PE"/>
        </a:p>
      </dgm:t>
    </dgm:pt>
    <dgm:pt modelId="{AB86CCB3-65E9-456F-BC01-47FFFC09F1B6}" type="sibTrans" cxnId="{C42F5D94-884F-441F-AF94-5305F8FAEFCC}">
      <dgm:prSet/>
      <dgm:spPr/>
      <dgm:t>
        <a:bodyPr/>
        <a:lstStyle/>
        <a:p>
          <a:endParaRPr lang="es-PE"/>
        </a:p>
      </dgm:t>
    </dgm:pt>
    <dgm:pt modelId="{987419D5-4D6F-468D-93B7-895ED8C3D9CB}">
      <dgm:prSet phldrT="[Texto]" custT="1"/>
      <dgm:spPr/>
      <dgm:t>
        <a:bodyPr/>
        <a:lstStyle/>
        <a:p>
          <a:r>
            <a:rPr lang="es-PE" sz="1000" dirty="0" smtClean="0"/>
            <a:t>Evaluación de la capacidad de reciclaje de LFC.</a:t>
          </a:r>
          <a:endParaRPr lang="es-PE" sz="1000" dirty="0"/>
        </a:p>
      </dgm:t>
    </dgm:pt>
    <dgm:pt modelId="{7C095E1E-D47F-4F46-AAF4-148E3858FB72}" type="parTrans" cxnId="{1F2773D5-6034-4CE5-9844-D1B8678AC7B1}">
      <dgm:prSet/>
      <dgm:spPr/>
      <dgm:t>
        <a:bodyPr/>
        <a:lstStyle/>
        <a:p>
          <a:endParaRPr lang="es-PE"/>
        </a:p>
      </dgm:t>
    </dgm:pt>
    <dgm:pt modelId="{04BDFE5F-B9D1-4075-9081-3337B374B839}" type="sibTrans" cxnId="{1F2773D5-6034-4CE5-9844-D1B8678AC7B1}">
      <dgm:prSet/>
      <dgm:spPr/>
      <dgm:t>
        <a:bodyPr/>
        <a:lstStyle/>
        <a:p>
          <a:endParaRPr lang="es-PE"/>
        </a:p>
      </dgm:t>
    </dgm:pt>
    <dgm:pt modelId="{CEE09132-DAC3-4F38-BC8B-FC0BC16961D6}">
      <dgm:prSet phldrT="[Texto]" custT="1"/>
      <dgm:spPr/>
      <dgm:t>
        <a:bodyPr/>
        <a:lstStyle/>
        <a:p>
          <a:r>
            <a:rPr lang="es-PE" sz="1000" dirty="0" smtClean="0"/>
            <a:t>Recolección y reciclaje.</a:t>
          </a:r>
          <a:endParaRPr lang="es-PE" sz="1000" dirty="0"/>
        </a:p>
      </dgm:t>
    </dgm:pt>
    <dgm:pt modelId="{2884E28C-8C1E-4378-B9B3-0456EF6C091B}" type="parTrans" cxnId="{D361ECF6-4984-4FEB-B9D3-6B9419DADC55}">
      <dgm:prSet/>
      <dgm:spPr/>
      <dgm:t>
        <a:bodyPr/>
        <a:lstStyle/>
        <a:p>
          <a:endParaRPr lang="es-PE"/>
        </a:p>
      </dgm:t>
    </dgm:pt>
    <dgm:pt modelId="{C128F1C9-FFD9-402C-9F46-967D22A6F916}" type="sibTrans" cxnId="{D361ECF6-4984-4FEB-B9D3-6B9419DADC55}">
      <dgm:prSet/>
      <dgm:spPr/>
      <dgm:t>
        <a:bodyPr/>
        <a:lstStyle/>
        <a:p>
          <a:endParaRPr lang="es-PE"/>
        </a:p>
      </dgm:t>
    </dgm:pt>
    <dgm:pt modelId="{EEDAECBE-B76F-47A2-A836-0AA7E2871EB3}">
      <dgm:prSet phldrT="[Texto]" custT="1"/>
      <dgm:spPr/>
      <dgm:t>
        <a:bodyPr/>
        <a:lstStyle/>
        <a:p>
          <a:r>
            <a:rPr lang="es-PE" sz="1400" b="0" u="sng" dirty="0" smtClean="0"/>
            <a:t>Desarrollo de actores del mercado en iluminación eficiente</a:t>
          </a:r>
          <a:endParaRPr lang="es-PE" sz="1200" b="0" u="sng" dirty="0"/>
        </a:p>
      </dgm:t>
    </dgm:pt>
    <dgm:pt modelId="{DCC8C248-D969-40D9-BCCB-FC497D2703BB}" type="parTrans" cxnId="{324E5094-A3AE-4582-87F1-2D9B3EACA2C4}">
      <dgm:prSet/>
      <dgm:spPr/>
      <dgm:t>
        <a:bodyPr/>
        <a:lstStyle/>
        <a:p>
          <a:endParaRPr lang="es-PE"/>
        </a:p>
      </dgm:t>
    </dgm:pt>
    <dgm:pt modelId="{A8D2DD75-254A-4185-B5A0-A76609B672AC}" type="sibTrans" cxnId="{324E5094-A3AE-4582-87F1-2D9B3EACA2C4}">
      <dgm:prSet/>
      <dgm:spPr/>
      <dgm:t>
        <a:bodyPr/>
        <a:lstStyle/>
        <a:p>
          <a:endParaRPr lang="es-PE"/>
        </a:p>
      </dgm:t>
    </dgm:pt>
    <dgm:pt modelId="{009890A4-84B4-4697-9F04-635987CFF2A1}">
      <dgm:prSet phldrT="[Texto]" custT="1"/>
      <dgm:spPr/>
      <dgm:t>
        <a:bodyPr/>
        <a:lstStyle/>
        <a:p>
          <a:r>
            <a:rPr lang="es-PE" sz="1000" dirty="0" smtClean="0"/>
            <a:t>Entrenamiento para minoristas / distribuidores</a:t>
          </a:r>
          <a:endParaRPr lang="es-PE" sz="1000" dirty="0"/>
        </a:p>
      </dgm:t>
    </dgm:pt>
    <dgm:pt modelId="{E4A262D1-E242-4460-BC37-5CBDC7E5FD97}" type="parTrans" cxnId="{C02AFA40-4797-43D7-92DC-8F7BB51C7E3B}">
      <dgm:prSet/>
      <dgm:spPr/>
      <dgm:t>
        <a:bodyPr/>
        <a:lstStyle/>
        <a:p>
          <a:endParaRPr lang="es-PE"/>
        </a:p>
      </dgm:t>
    </dgm:pt>
    <dgm:pt modelId="{2013CEDE-FEA2-4E11-93B9-F7829F1231DD}" type="sibTrans" cxnId="{C02AFA40-4797-43D7-92DC-8F7BB51C7E3B}">
      <dgm:prSet/>
      <dgm:spPr/>
      <dgm:t>
        <a:bodyPr/>
        <a:lstStyle/>
        <a:p>
          <a:endParaRPr lang="es-PE"/>
        </a:p>
      </dgm:t>
    </dgm:pt>
    <dgm:pt modelId="{8C7D3394-0AB4-45A6-9059-4D3A679F66DF}">
      <dgm:prSet phldrT="[Texto]" custT="1"/>
      <dgm:spPr/>
      <dgm:t>
        <a:bodyPr/>
        <a:lstStyle/>
        <a:p>
          <a:r>
            <a:rPr lang="es-PE" sz="1000" dirty="0" smtClean="0"/>
            <a:t>Guía para la iluminación eficiente de edificios</a:t>
          </a:r>
          <a:endParaRPr lang="es-PE" sz="1000" dirty="0"/>
        </a:p>
      </dgm:t>
    </dgm:pt>
    <dgm:pt modelId="{B1CDF6A1-0389-48FE-80A9-B8A6047439FA}" type="parTrans" cxnId="{A13992F1-8C1B-4755-BB1E-F8A972053909}">
      <dgm:prSet/>
      <dgm:spPr/>
      <dgm:t>
        <a:bodyPr/>
        <a:lstStyle/>
        <a:p>
          <a:endParaRPr lang="es-PE"/>
        </a:p>
      </dgm:t>
    </dgm:pt>
    <dgm:pt modelId="{36BE1CFD-2080-4F83-A15A-FCDC080532E8}" type="sibTrans" cxnId="{A13992F1-8C1B-4755-BB1E-F8A972053909}">
      <dgm:prSet/>
      <dgm:spPr/>
      <dgm:t>
        <a:bodyPr/>
        <a:lstStyle/>
        <a:p>
          <a:endParaRPr lang="es-PE"/>
        </a:p>
      </dgm:t>
    </dgm:pt>
    <dgm:pt modelId="{E7AB0092-BA09-4847-A0BB-D6D3523CCD05}">
      <dgm:prSet phldrT="[Texto]" custT="1"/>
      <dgm:spPr/>
      <dgm:t>
        <a:bodyPr/>
        <a:lstStyle/>
        <a:p>
          <a:r>
            <a:rPr lang="es-PE" sz="1000" dirty="0" smtClean="0"/>
            <a:t>Arquitectos y diseñadores de edificios entrenados en iluminación eficiente</a:t>
          </a:r>
          <a:endParaRPr lang="es-PE" sz="1000" dirty="0"/>
        </a:p>
      </dgm:t>
    </dgm:pt>
    <dgm:pt modelId="{1C1AD025-AA17-4F2B-9CEF-9F5D09DA854E}" type="parTrans" cxnId="{4BD6B688-BC84-44DA-B52D-7D6247000B8B}">
      <dgm:prSet/>
      <dgm:spPr/>
      <dgm:t>
        <a:bodyPr/>
        <a:lstStyle/>
        <a:p>
          <a:endParaRPr lang="es-PE"/>
        </a:p>
      </dgm:t>
    </dgm:pt>
    <dgm:pt modelId="{9565258E-A41E-4EC1-8B8E-033FEAEAC3A7}" type="sibTrans" cxnId="{4BD6B688-BC84-44DA-B52D-7D6247000B8B}">
      <dgm:prSet/>
      <dgm:spPr/>
      <dgm:t>
        <a:bodyPr/>
        <a:lstStyle/>
        <a:p>
          <a:endParaRPr lang="es-PE"/>
        </a:p>
      </dgm:t>
    </dgm:pt>
    <dgm:pt modelId="{3E5110F8-593E-4433-AABE-1570F127C580}">
      <dgm:prSet phldrT="[Texto]" custT="1"/>
      <dgm:spPr/>
      <dgm:t>
        <a:bodyPr/>
        <a:lstStyle/>
        <a:p>
          <a:r>
            <a:rPr lang="es-PE" sz="1000" dirty="0" smtClean="0"/>
            <a:t>Demostraciones en edificios públicos</a:t>
          </a:r>
          <a:endParaRPr lang="es-PE" sz="1000" dirty="0"/>
        </a:p>
      </dgm:t>
    </dgm:pt>
    <dgm:pt modelId="{A98F61F5-3B0D-4D27-8A72-592A69517A95}" type="parTrans" cxnId="{01739202-AFB3-495E-91AB-A416EAA29C04}">
      <dgm:prSet/>
      <dgm:spPr/>
      <dgm:t>
        <a:bodyPr/>
        <a:lstStyle/>
        <a:p>
          <a:endParaRPr lang="es-PE"/>
        </a:p>
      </dgm:t>
    </dgm:pt>
    <dgm:pt modelId="{5A313595-6894-47DD-B141-E3D9755102A2}" type="sibTrans" cxnId="{01739202-AFB3-495E-91AB-A416EAA29C04}">
      <dgm:prSet/>
      <dgm:spPr/>
      <dgm:t>
        <a:bodyPr/>
        <a:lstStyle/>
        <a:p>
          <a:endParaRPr lang="es-PE"/>
        </a:p>
      </dgm:t>
    </dgm:pt>
    <dgm:pt modelId="{D85246E2-F4C1-49A1-99C6-43C7FF7A90B5}">
      <dgm:prSet phldrT="[Texto]" custT="1"/>
      <dgm:spPr/>
      <dgm:t>
        <a:bodyPr/>
        <a:lstStyle/>
        <a:p>
          <a:r>
            <a:rPr lang="es-PE" sz="1400" b="0" u="sng" dirty="0" smtClean="0"/>
            <a:t>Sensibilización de los consumidores y la mejora de las ventas de Iluminación Eficiente</a:t>
          </a:r>
          <a:endParaRPr lang="es-PE" sz="1200" b="0" u="sng" dirty="0"/>
        </a:p>
      </dgm:t>
    </dgm:pt>
    <dgm:pt modelId="{B4AE227D-1476-47CE-815F-122FA1CF5E82}" type="parTrans" cxnId="{CE76CCD8-0029-433E-9763-748A9C0A84BC}">
      <dgm:prSet/>
      <dgm:spPr/>
      <dgm:t>
        <a:bodyPr/>
        <a:lstStyle/>
        <a:p>
          <a:endParaRPr lang="es-PE"/>
        </a:p>
      </dgm:t>
    </dgm:pt>
    <dgm:pt modelId="{E5D78C88-4429-4DB2-83F2-B2F21B24B45A}" type="sibTrans" cxnId="{CE76CCD8-0029-433E-9763-748A9C0A84BC}">
      <dgm:prSet/>
      <dgm:spPr/>
      <dgm:t>
        <a:bodyPr/>
        <a:lstStyle/>
        <a:p>
          <a:endParaRPr lang="es-PE"/>
        </a:p>
      </dgm:t>
    </dgm:pt>
    <dgm:pt modelId="{88733917-9F77-4F4F-89FC-056069F03552}">
      <dgm:prSet phldrT="[Texto]" custT="1"/>
      <dgm:spPr/>
      <dgm:t>
        <a:bodyPr/>
        <a:lstStyle/>
        <a:p>
          <a:r>
            <a:rPr lang="es-PE" sz="1000" dirty="0" smtClean="0"/>
            <a:t>Campaña de comunicación</a:t>
          </a:r>
          <a:endParaRPr lang="es-PE" sz="1000" dirty="0"/>
        </a:p>
      </dgm:t>
    </dgm:pt>
    <dgm:pt modelId="{4DAC2F09-84E2-4ED2-9FDE-B4A536DA827B}" type="parTrans" cxnId="{0C605DC4-3125-418D-BE1A-B6E0A514E7DD}">
      <dgm:prSet/>
      <dgm:spPr/>
      <dgm:t>
        <a:bodyPr/>
        <a:lstStyle/>
        <a:p>
          <a:endParaRPr lang="es-PE"/>
        </a:p>
      </dgm:t>
    </dgm:pt>
    <dgm:pt modelId="{343C77F0-DCA3-4E93-B420-A8F1A3C4CA0E}" type="sibTrans" cxnId="{0C605DC4-3125-418D-BE1A-B6E0A514E7DD}">
      <dgm:prSet/>
      <dgm:spPr/>
      <dgm:t>
        <a:bodyPr/>
        <a:lstStyle/>
        <a:p>
          <a:endParaRPr lang="es-PE"/>
        </a:p>
      </dgm:t>
    </dgm:pt>
    <dgm:pt modelId="{23569BF7-3C9D-4950-B712-0480F1B6C0D7}">
      <dgm:prSet phldrT="[Texto]"/>
      <dgm:spPr/>
      <dgm:t>
        <a:bodyPr/>
        <a:lstStyle/>
        <a:p>
          <a:endParaRPr lang="es-PE" sz="900" dirty="0"/>
        </a:p>
      </dgm:t>
    </dgm:pt>
    <dgm:pt modelId="{A9149E2D-77B8-4A16-90A2-2B4160AE029A}" type="parTrans" cxnId="{53C93036-88A5-4751-A78E-5D2A319CDCD9}">
      <dgm:prSet/>
      <dgm:spPr/>
      <dgm:t>
        <a:bodyPr/>
        <a:lstStyle/>
        <a:p>
          <a:endParaRPr lang="es-PE"/>
        </a:p>
      </dgm:t>
    </dgm:pt>
    <dgm:pt modelId="{48B032FC-6D4B-47C1-88AD-177C2ABB83B2}" type="sibTrans" cxnId="{53C93036-88A5-4751-A78E-5D2A319CDCD9}">
      <dgm:prSet/>
      <dgm:spPr/>
      <dgm:t>
        <a:bodyPr/>
        <a:lstStyle/>
        <a:p>
          <a:endParaRPr lang="es-PE"/>
        </a:p>
      </dgm:t>
    </dgm:pt>
    <dgm:pt modelId="{40F8A35D-0A35-4F7C-BCCB-2746E1758FDB}">
      <dgm:prSet phldrT="[Texto]" custT="1"/>
      <dgm:spPr/>
      <dgm:t>
        <a:bodyPr/>
        <a:lstStyle/>
        <a:p>
          <a:r>
            <a:rPr lang="es-PE" sz="1000" dirty="0" smtClean="0"/>
            <a:t>Campaña demostrativas</a:t>
          </a:r>
          <a:r>
            <a:rPr lang="es-MX" sz="1000" dirty="0" smtClean="0"/>
            <a:t> en Sectores Residencial, Alumbrado Público y Edificios Públicos</a:t>
          </a:r>
          <a:endParaRPr lang="es-PE" sz="1000" dirty="0"/>
        </a:p>
      </dgm:t>
    </dgm:pt>
    <dgm:pt modelId="{E310B414-4499-4AC1-B153-DD2D53538408}" type="parTrans" cxnId="{33FC583A-6AE7-475D-95E8-E99E3DDF9188}">
      <dgm:prSet/>
      <dgm:spPr/>
      <dgm:t>
        <a:bodyPr/>
        <a:lstStyle/>
        <a:p>
          <a:endParaRPr lang="es-PE"/>
        </a:p>
      </dgm:t>
    </dgm:pt>
    <dgm:pt modelId="{58ED29EB-7805-4C25-AB91-64F40147E875}" type="sibTrans" cxnId="{33FC583A-6AE7-475D-95E8-E99E3DDF9188}">
      <dgm:prSet/>
      <dgm:spPr/>
      <dgm:t>
        <a:bodyPr/>
        <a:lstStyle/>
        <a:p>
          <a:endParaRPr lang="es-PE"/>
        </a:p>
      </dgm:t>
    </dgm:pt>
    <dgm:pt modelId="{FD0EA6F1-380F-4D5D-BBB1-25EA39F8304F}" type="pres">
      <dgm:prSet presAssocID="{04698A00-02A3-49B0-A32D-6E2467B030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F8F661C-19A6-43F5-93D1-2F51E7A80592}" type="pres">
      <dgm:prSet presAssocID="{9CEFB1FF-628C-438A-B681-4A6E596122AD}" presName="comp" presStyleCnt="0"/>
      <dgm:spPr/>
    </dgm:pt>
    <dgm:pt modelId="{7830B796-D157-4BA0-859F-792F9CB8AE39}" type="pres">
      <dgm:prSet presAssocID="{9CEFB1FF-628C-438A-B681-4A6E596122AD}" presName="box" presStyleLbl="node1" presStyleIdx="0" presStyleCnt="5" custLinFactNeighborX="-1075"/>
      <dgm:spPr/>
      <dgm:t>
        <a:bodyPr/>
        <a:lstStyle/>
        <a:p>
          <a:endParaRPr lang="es-PE"/>
        </a:p>
      </dgm:t>
    </dgm:pt>
    <dgm:pt modelId="{C88B30ED-8048-4EBB-B887-5CB9D3B28417}" type="pres">
      <dgm:prSet presAssocID="{9CEFB1FF-628C-438A-B681-4A6E596122AD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PE"/>
        </a:p>
      </dgm:t>
    </dgm:pt>
    <dgm:pt modelId="{4FD5D869-14D2-4763-8882-B616AAFE8710}" type="pres">
      <dgm:prSet presAssocID="{9CEFB1FF-628C-438A-B681-4A6E596122A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95D584-B1BA-4B60-B492-221E400B2D56}" type="pres">
      <dgm:prSet presAssocID="{C2410986-1707-40E7-ADFD-FDCC290C4D55}" presName="spacer" presStyleCnt="0"/>
      <dgm:spPr/>
    </dgm:pt>
    <dgm:pt modelId="{8CEFA01A-2707-4373-B8B3-38388E00E1B7}" type="pres">
      <dgm:prSet presAssocID="{07F56A7E-2973-4103-A2A7-1FBB5C04931E}" presName="comp" presStyleCnt="0"/>
      <dgm:spPr/>
    </dgm:pt>
    <dgm:pt modelId="{692DBC6F-8546-47CF-B93B-5BE5C3E83748}" type="pres">
      <dgm:prSet presAssocID="{07F56A7E-2973-4103-A2A7-1FBB5C04931E}" presName="box" presStyleLbl="node1" presStyleIdx="1" presStyleCnt="5"/>
      <dgm:spPr/>
      <dgm:t>
        <a:bodyPr/>
        <a:lstStyle/>
        <a:p>
          <a:endParaRPr lang="es-PE"/>
        </a:p>
      </dgm:t>
    </dgm:pt>
    <dgm:pt modelId="{CB072153-521C-454B-9B38-9BFBEFF42976}" type="pres">
      <dgm:prSet presAssocID="{07F56A7E-2973-4103-A2A7-1FBB5C04931E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5F1673D-0839-46D9-A738-5169C755183A}" type="pres">
      <dgm:prSet presAssocID="{07F56A7E-2973-4103-A2A7-1FBB5C04931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F783DC2-D842-4FE5-BEB9-145CDD8A1FCC}" type="pres">
      <dgm:prSet presAssocID="{08090EE9-D211-4531-8B95-B245BCE750FB}" presName="spacer" presStyleCnt="0"/>
      <dgm:spPr/>
    </dgm:pt>
    <dgm:pt modelId="{FC782F87-7150-4515-B0DC-345EE3897FB3}" type="pres">
      <dgm:prSet presAssocID="{F870B317-D71B-453B-8416-4E37FD50E028}" presName="comp" presStyleCnt="0"/>
      <dgm:spPr/>
    </dgm:pt>
    <dgm:pt modelId="{BE19AFAC-43AE-4726-B575-5DFCCC21437B}" type="pres">
      <dgm:prSet presAssocID="{F870B317-D71B-453B-8416-4E37FD50E028}" presName="box" presStyleLbl="node1" presStyleIdx="2" presStyleCnt="5"/>
      <dgm:spPr/>
      <dgm:t>
        <a:bodyPr/>
        <a:lstStyle/>
        <a:p>
          <a:endParaRPr lang="es-PE"/>
        </a:p>
      </dgm:t>
    </dgm:pt>
    <dgm:pt modelId="{B17B9133-98F8-497E-B970-B097E953896E}" type="pres">
      <dgm:prSet presAssocID="{F870B317-D71B-453B-8416-4E37FD50E028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s-PE"/>
        </a:p>
      </dgm:t>
    </dgm:pt>
    <dgm:pt modelId="{1AFEC201-72AF-4EF2-801B-7F6F0802B77D}" type="pres">
      <dgm:prSet presAssocID="{F870B317-D71B-453B-8416-4E37FD50E02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2A1107-3B2D-4959-BA8D-A1CF1C6D207A}" type="pres">
      <dgm:prSet presAssocID="{AB86CCB3-65E9-456F-BC01-47FFFC09F1B6}" presName="spacer" presStyleCnt="0"/>
      <dgm:spPr/>
    </dgm:pt>
    <dgm:pt modelId="{4098BF66-CD50-4A0D-98AA-831D740712CD}" type="pres">
      <dgm:prSet presAssocID="{EEDAECBE-B76F-47A2-A836-0AA7E2871EB3}" presName="comp" presStyleCnt="0"/>
      <dgm:spPr/>
    </dgm:pt>
    <dgm:pt modelId="{3E2E5055-4649-4BE7-9EC7-D275E7BF6231}" type="pres">
      <dgm:prSet presAssocID="{EEDAECBE-B76F-47A2-A836-0AA7E2871EB3}" presName="box" presStyleLbl="node1" presStyleIdx="3" presStyleCnt="5" custScaleY="110510"/>
      <dgm:spPr/>
      <dgm:t>
        <a:bodyPr/>
        <a:lstStyle/>
        <a:p>
          <a:endParaRPr lang="es-PE"/>
        </a:p>
      </dgm:t>
    </dgm:pt>
    <dgm:pt modelId="{58217B06-F67C-4661-899D-8D93872D44C6}" type="pres">
      <dgm:prSet presAssocID="{EEDAECBE-B76F-47A2-A836-0AA7E2871EB3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820BB5AB-7EE9-4F79-A0A0-4E426F878D6E}" type="pres">
      <dgm:prSet presAssocID="{EEDAECBE-B76F-47A2-A836-0AA7E2871EB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B51A194-AF41-49D0-B98C-B64217EFF972}" type="pres">
      <dgm:prSet presAssocID="{A8D2DD75-254A-4185-B5A0-A76609B672AC}" presName="spacer" presStyleCnt="0"/>
      <dgm:spPr/>
    </dgm:pt>
    <dgm:pt modelId="{2715662C-91F1-46FA-A36E-F6398A69D6D2}" type="pres">
      <dgm:prSet presAssocID="{D85246E2-F4C1-49A1-99C6-43C7FF7A90B5}" presName="comp" presStyleCnt="0"/>
      <dgm:spPr/>
    </dgm:pt>
    <dgm:pt modelId="{07A217A8-9362-4298-8478-C1596022658C}" type="pres">
      <dgm:prSet presAssocID="{D85246E2-F4C1-49A1-99C6-43C7FF7A90B5}" presName="box" presStyleLbl="node1" presStyleIdx="4" presStyleCnt="5"/>
      <dgm:spPr/>
      <dgm:t>
        <a:bodyPr/>
        <a:lstStyle/>
        <a:p>
          <a:endParaRPr lang="es-PE"/>
        </a:p>
      </dgm:t>
    </dgm:pt>
    <dgm:pt modelId="{DA91EDF8-C4E5-42F8-A9D1-387A36C4A740}" type="pres">
      <dgm:prSet presAssocID="{D85246E2-F4C1-49A1-99C6-43C7FF7A90B5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5289F011-6469-42E0-8569-BA565A19160E}" type="pres">
      <dgm:prSet presAssocID="{D85246E2-F4C1-49A1-99C6-43C7FF7A90B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00EC0A6-2684-4F5F-A8D8-261FAFCA2282}" type="presOf" srcId="{E7AB0092-BA09-4847-A0BB-D6D3523CCD05}" destId="{3E2E5055-4649-4BE7-9EC7-D275E7BF6231}" srcOrd="0" destOrd="3" presId="urn:microsoft.com/office/officeart/2005/8/layout/vList4"/>
    <dgm:cxn modelId="{B41E2300-652D-43A1-B9A0-84D5C6962836}" type="presOf" srcId="{40F8A35D-0A35-4F7C-BCCB-2746E1758FDB}" destId="{5289F011-6469-42E0-8569-BA565A19160E}" srcOrd="1" destOrd="2" presId="urn:microsoft.com/office/officeart/2005/8/layout/vList4"/>
    <dgm:cxn modelId="{A1DB9359-09FF-4CFF-9654-55E87336E849}" srcId="{04698A00-02A3-49B0-A32D-6E2467B030AE}" destId="{9CEFB1FF-628C-438A-B681-4A6E596122AD}" srcOrd="0" destOrd="0" parTransId="{F65E9401-8936-4C8B-9D66-83660D32210D}" sibTransId="{C2410986-1707-40E7-ADFD-FDCC290C4D55}"/>
    <dgm:cxn modelId="{6D68638D-82B5-4DDC-BBA8-2EE8D948C1DB}" type="presOf" srcId="{CEE09132-DAC3-4F38-BC8B-FC0BC16961D6}" destId="{1AFEC201-72AF-4EF2-801B-7F6F0802B77D}" srcOrd="1" destOrd="2" presId="urn:microsoft.com/office/officeart/2005/8/layout/vList4"/>
    <dgm:cxn modelId="{1C7DCF94-6DBD-4EF1-AA19-EB4697C53339}" type="presOf" srcId="{009890A4-84B4-4697-9F04-635987CFF2A1}" destId="{3E2E5055-4649-4BE7-9EC7-D275E7BF6231}" srcOrd="0" destOrd="1" presId="urn:microsoft.com/office/officeart/2005/8/layout/vList4"/>
    <dgm:cxn modelId="{C18E5D9F-5C51-4D67-86CA-939782C21C06}" type="presOf" srcId="{D85246E2-F4C1-49A1-99C6-43C7FF7A90B5}" destId="{07A217A8-9362-4298-8478-C1596022658C}" srcOrd="0" destOrd="0" presId="urn:microsoft.com/office/officeart/2005/8/layout/vList4"/>
    <dgm:cxn modelId="{0A63B26F-BC24-4F92-A402-9DD14BF0E515}" type="presOf" srcId="{F2F1AB20-C007-44EB-8DE9-AEA963F1D7A7}" destId="{692DBC6F-8546-47CF-B93B-5BE5C3E83748}" srcOrd="0" destOrd="2" presId="urn:microsoft.com/office/officeart/2005/8/layout/vList4"/>
    <dgm:cxn modelId="{1F2773D5-6034-4CE5-9844-D1B8678AC7B1}" srcId="{F870B317-D71B-453B-8416-4E37FD50E028}" destId="{987419D5-4D6F-468D-93B7-895ED8C3D9CB}" srcOrd="0" destOrd="0" parTransId="{7C095E1E-D47F-4F46-AAF4-148E3858FB72}" sibTransId="{04BDFE5F-B9D1-4075-9081-3337B374B839}"/>
    <dgm:cxn modelId="{CE76CCD8-0029-433E-9763-748A9C0A84BC}" srcId="{04698A00-02A3-49B0-A32D-6E2467B030AE}" destId="{D85246E2-F4C1-49A1-99C6-43C7FF7A90B5}" srcOrd="4" destOrd="0" parTransId="{B4AE227D-1476-47CE-815F-122FA1CF5E82}" sibTransId="{E5D78C88-4429-4DB2-83F2-B2F21B24B45A}"/>
    <dgm:cxn modelId="{C42F5D94-884F-441F-AF94-5305F8FAEFCC}" srcId="{04698A00-02A3-49B0-A32D-6E2467B030AE}" destId="{F870B317-D71B-453B-8416-4E37FD50E028}" srcOrd="2" destOrd="0" parTransId="{4788B863-5969-46BD-A5E1-E8077B603AD0}" sibTransId="{AB86CCB3-65E9-456F-BC01-47FFFC09F1B6}"/>
    <dgm:cxn modelId="{E825665A-89E7-4423-BBE4-68B9A49D2259}" type="presOf" srcId="{40F8A35D-0A35-4F7C-BCCB-2746E1758FDB}" destId="{07A217A8-9362-4298-8478-C1596022658C}" srcOrd="0" destOrd="2" presId="urn:microsoft.com/office/officeart/2005/8/layout/vList4"/>
    <dgm:cxn modelId="{05CF3CD8-3BD8-4A25-AC51-186A7BC23000}" srcId="{04698A00-02A3-49B0-A32D-6E2467B030AE}" destId="{07F56A7E-2973-4103-A2A7-1FBB5C04931E}" srcOrd="1" destOrd="0" parTransId="{2FFE1846-AC02-40B5-8BAA-628AB110D5C6}" sibTransId="{08090EE9-D211-4531-8B95-B245BCE750FB}"/>
    <dgm:cxn modelId="{9E35B47B-6542-45EC-B30C-65079A4CD1FF}" type="presOf" srcId="{C9FD0FCF-9B5F-4F5F-9160-3DAEED8629A6}" destId="{692DBC6F-8546-47CF-B93B-5BE5C3E83748}" srcOrd="0" destOrd="1" presId="urn:microsoft.com/office/officeart/2005/8/layout/vList4"/>
    <dgm:cxn modelId="{099C594C-7CA1-41AA-A812-C62C028814BC}" type="presOf" srcId="{F870B317-D71B-453B-8416-4E37FD50E028}" destId="{1AFEC201-72AF-4EF2-801B-7F6F0802B77D}" srcOrd="1" destOrd="0" presId="urn:microsoft.com/office/officeart/2005/8/layout/vList4"/>
    <dgm:cxn modelId="{5911DAA6-DBB4-455B-9202-4E3C12695512}" type="presOf" srcId="{B763C82C-B396-4C34-8BCA-37FEE6C70DED}" destId="{7830B796-D157-4BA0-859F-792F9CB8AE39}" srcOrd="0" destOrd="2" presId="urn:microsoft.com/office/officeart/2005/8/layout/vList4"/>
    <dgm:cxn modelId="{18C2DB33-F0FE-4874-85AB-4E0FCE3E80C8}" type="presOf" srcId="{E7AB0092-BA09-4847-A0BB-D6D3523CCD05}" destId="{820BB5AB-7EE9-4F79-A0A0-4E426F878D6E}" srcOrd="1" destOrd="3" presId="urn:microsoft.com/office/officeart/2005/8/layout/vList4"/>
    <dgm:cxn modelId="{127B56D8-7743-4D25-B243-2DFCA87D715E}" type="presOf" srcId="{8C7D3394-0AB4-45A6-9059-4D3A679F66DF}" destId="{820BB5AB-7EE9-4F79-A0A0-4E426F878D6E}" srcOrd="1" destOrd="2" presId="urn:microsoft.com/office/officeart/2005/8/layout/vList4"/>
    <dgm:cxn modelId="{0C605DC4-3125-418D-BE1A-B6E0A514E7DD}" srcId="{D85246E2-F4C1-49A1-99C6-43C7FF7A90B5}" destId="{88733917-9F77-4F4F-89FC-056069F03552}" srcOrd="0" destOrd="0" parTransId="{4DAC2F09-84E2-4ED2-9FDE-B4A536DA827B}" sibTransId="{343C77F0-DCA3-4E93-B420-A8F1A3C4CA0E}"/>
    <dgm:cxn modelId="{4BD6B688-BC84-44DA-B52D-7D6247000B8B}" srcId="{EEDAECBE-B76F-47A2-A836-0AA7E2871EB3}" destId="{E7AB0092-BA09-4847-A0BB-D6D3523CCD05}" srcOrd="2" destOrd="0" parTransId="{1C1AD025-AA17-4F2B-9CEF-9F5D09DA854E}" sibTransId="{9565258E-A41E-4EC1-8B8E-033FEAEAC3A7}"/>
    <dgm:cxn modelId="{C8979CB8-CB74-4145-9E25-C555E6DB9632}" type="presOf" srcId="{987419D5-4D6F-468D-93B7-895ED8C3D9CB}" destId="{1AFEC201-72AF-4EF2-801B-7F6F0802B77D}" srcOrd="1" destOrd="1" presId="urn:microsoft.com/office/officeart/2005/8/layout/vList4"/>
    <dgm:cxn modelId="{D361ECF6-4984-4FEB-B9D3-6B9419DADC55}" srcId="{F870B317-D71B-453B-8416-4E37FD50E028}" destId="{CEE09132-DAC3-4F38-BC8B-FC0BC16961D6}" srcOrd="1" destOrd="0" parTransId="{2884E28C-8C1E-4378-B9B3-0456EF6C091B}" sibTransId="{C128F1C9-FFD9-402C-9F46-967D22A6F916}"/>
    <dgm:cxn modelId="{54BE7AD6-BE44-4163-B820-66B6D0D7AFB9}" srcId="{9CEFB1FF-628C-438A-B681-4A6E596122AD}" destId="{B763C82C-B396-4C34-8BCA-37FEE6C70DED}" srcOrd="1" destOrd="0" parTransId="{D85FBE1E-FE5D-48EA-8004-E2118A5144FD}" sibTransId="{AD01E5F3-BED9-42D0-94C6-B6ABA3633C79}"/>
    <dgm:cxn modelId="{0CCB12AC-0CB5-43D2-93A5-ADA18F4F3867}" type="presOf" srcId="{07F56A7E-2973-4103-A2A7-1FBB5C04931E}" destId="{65F1673D-0839-46D9-A738-5169C755183A}" srcOrd="1" destOrd="0" presId="urn:microsoft.com/office/officeart/2005/8/layout/vList4"/>
    <dgm:cxn modelId="{C6309323-1319-49E2-94CE-901F3E7D8793}" type="presOf" srcId="{23569BF7-3C9D-4950-B712-0480F1B6C0D7}" destId="{5289F011-6469-42E0-8569-BA565A19160E}" srcOrd="1" destOrd="3" presId="urn:microsoft.com/office/officeart/2005/8/layout/vList4"/>
    <dgm:cxn modelId="{CDF0CDF3-54DB-4570-A73E-D2BF939E9500}" srcId="{9CEFB1FF-628C-438A-B681-4A6E596122AD}" destId="{EA9F3659-856D-459E-B8EC-D3AA94F8078C}" srcOrd="0" destOrd="0" parTransId="{F4BF7C25-150F-4B05-8876-5756E9E6646F}" sibTransId="{C253578D-EDD2-412C-8CD5-AE4DD7DB31B3}"/>
    <dgm:cxn modelId="{E1BD9769-51BD-42FA-A6E7-6C68FFF6381A}" type="presOf" srcId="{B763C82C-B396-4C34-8BCA-37FEE6C70DED}" destId="{4FD5D869-14D2-4763-8882-B616AAFE8710}" srcOrd="1" destOrd="2" presId="urn:microsoft.com/office/officeart/2005/8/layout/vList4"/>
    <dgm:cxn modelId="{B2C64BAB-5D8A-4BEE-8BEC-885F8A67EF2B}" type="presOf" srcId="{F870B317-D71B-453B-8416-4E37FD50E028}" destId="{BE19AFAC-43AE-4726-B575-5DFCCC21437B}" srcOrd="0" destOrd="0" presId="urn:microsoft.com/office/officeart/2005/8/layout/vList4"/>
    <dgm:cxn modelId="{3AE347F6-F7D7-4131-A175-0CDFE8D2A914}" type="presOf" srcId="{CEE09132-DAC3-4F38-BC8B-FC0BC16961D6}" destId="{BE19AFAC-43AE-4726-B575-5DFCCC21437B}" srcOrd="0" destOrd="2" presId="urn:microsoft.com/office/officeart/2005/8/layout/vList4"/>
    <dgm:cxn modelId="{3CA8B25D-D7B2-4B65-B6B5-A60B9A9A4739}" type="presOf" srcId="{F2F1AB20-C007-44EB-8DE9-AEA963F1D7A7}" destId="{65F1673D-0839-46D9-A738-5169C755183A}" srcOrd="1" destOrd="2" presId="urn:microsoft.com/office/officeart/2005/8/layout/vList4"/>
    <dgm:cxn modelId="{C62C7ECB-629C-4E5C-A8F5-72B1A0E4B1D4}" type="presOf" srcId="{3E5110F8-593E-4433-AABE-1570F127C580}" destId="{3E2E5055-4649-4BE7-9EC7-D275E7BF6231}" srcOrd="0" destOrd="4" presId="urn:microsoft.com/office/officeart/2005/8/layout/vList4"/>
    <dgm:cxn modelId="{96859965-BBFB-49CC-989E-B96F06CCF3B6}" type="presOf" srcId="{88733917-9F77-4F4F-89FC-056069F03552}" destId="{5289F011-6469-42E0-8569-BA565A19160E}" srcOrd="1" destOrd="1" presId="urn:microsoft.com/office/officeart/2005/8/layout/vList4"/>
    <dgm:cxn modelId="{DA127DA7-A71B-4686-AC59-E56F2BD7B2DB}" type="presOf" srcId="{EEDAECBE-B76F-47A2-A836-0AA7E2871EB3}" destId="{3E2E5055-4649-4BE7-9EC7-D275E7BF6231}" srcOrd="0" destOrd="0" presId="urn:microsoft.com/office/officeart/2005/8/layout/vList4"/>
    <dgm:cxn modelId="{1708E1AA-76B9-4687-8D76-81DA8F625B1D}" type="presOf" srcId="{C9FD0FCF-9B5F-4F5F-9160-3DAEED8629A6}" destId="{65F1673D-0839-46D9-A738-5169C755183A}" srcOrd="1" destOrd="1" presId="urn:microsoft.com/office/officeart/2005/8/layout/vList4"/>
    <dgm:cxn modelId="{45FBC3DB-FD10-42C7-A55B-F35BC24778A0}" type="presOf" srcId="{3E5110F8-593E-4433-AABE-1570F127C580}" destId="{820BB5AB-7EE9-4F79-A0A0-4E426F878D6E}" srcOrd="1" destOrd="4" presId="urn:microsoft.com/office/officeart/2005/8/layout/vList4"/>
    <dgm:cxn modelId="{046373C8-0A22-4622-8145-B36C6AC19011}" type="presOf" srcId="{EEDAECBE-B76F-47A2-A836-0AA7E2871EB3}" destId="{820BB5AB-7EE9-4F79-A0A0-4E426F878D6E}" srcOrd="1" destOrd="0" presId="urn:microsoft.com/office/officeart/2005/8/layout/vList4"/>
    <dgm:cxn modelId="{4E442DD1-B2AB-45FA-AF3B-142226E3E74B}" type="presOf" srcId="{88733917-9F77-4F4F-89FC-056069F03552}" destId="{07A217A8-9362-4298-8478-C1596022658C}" srcOrd="0" destOrd="1" presId="urn:microsoft.com/office/officeart/2005/8/layout/vList4"/>
    <dgm:cxn modelId="{C02AFA40-4797-43D7-92DC-8F7BB51C7E3B}" srcId="{EEDAECBE-B76F-47A2-A836-0AA7E2871EB3}" destId="{009890A4-84B4-4697-9F04-635987CFF2A1}" srcOrd="0" destOrd="0" parTransId="{E4A262D1-E242-4460-BC37-5CBDC7E5FD97}" sibTransId="{2013CEDE-FEA2-4E11-93B9-F7829F1231DD}"/>
    <dgm:cxn modelId="{63731439-A39C-45FB-B5ED-13523F6BE68D}" srcId="{07F56A7E-2973-4103-A2A7-1FBB5C04931E}" destId="{C9FD0FCF-9B5F-4F5F-9160-3DAEED8629A6}" srcOrd="0" destOrd="0" parTransId="{EA6E9FB5-08EA-4837-8862-93C1A8DF0C93}" sibTransId="{9FA21716-CE10-4B5A-B951-3CF989E7F85B}"/>
    <dgm:cxn modelId="{38BD53C5-F92E-4203-B267-0170FE146707}" srcId="{07F56A7E-2973-4103-A2A7-1FBB5C04931E}" destId="{F2F1AB20-C007-44EB-8DE9-AEA963F1D7A7}" srcOrd="1" destOrd="0" parTransId="{D2B2E587-D6D7-40BC-870B-16E8F1631B74}" sibTransId="{B0775B3E-B7DE-40CE-9AD6-BDBBAA34B0F3}"/>
    <dgm:cxn modelId="{5420B1E0-3387-4AD9-A7A6-2362ED6BACDE}" type="presOf" srcId="{04698A00-02A3-49B0-A32D-6E2467B030AE}" destId="{FD0EA6F1-380F-4D5D-BBB1-25EA39F8304F}" srcOrd="0" destOrd="0" presId="urn:microsoft.com/office/officeart/2005/8/layout/vList4"/>
    <dgm:cxn modelId="{01739202-AFB3-495E-91AB-A416EAA29C04}" srcId="{EEDAECBE-B76F-47A2-A836-0AA7E2871EB3}" destId="{3E5110F8-593E-4433-AABE-1570F127C580}" srcOrd="3" destOrd="0" parTransId="{A98F61F5-3B0D-4D27-8A72-592A69517A95}" sibTransId="{5A313595-6894-47DD-B141-E3D9755102A2}"/>
    <dgm:cxn modelId="{FD88DA8E-E421-45E5-88DE-32BF08671ED7}" type="presOf" srcId="{23569BF7-3C9D-4950-B712-0480F1B6C0D7}" destId="{07A217A8-9362-4298-8478-C1596022658C}" srcOrd="0" destOrd="3" presId="urn:microsoft.com/office/officeart/2005/8/layout/vList4"/>
    <dgm:cxn modelId="{324E5094-A3AE-4582-87F1-2D9B3EACA2C4}" srcId="{04698A00-02A3-49B0-A32D-6E2467B030AE}" destId="{EEDAECBE-B76F-47A2-A836-0AA7E2871EB3}" srcOrd="3" destOrd="0" parTransId="{DCC8C248-D969-40D9-BCCB-FC497D2703BB}" sibTransId="{A8D2DD75-254A-4185-B5A0-A76609B672AC}"/>
    <dgm:cxn modelId="{67D7272F-C537-4DE8-A4DE-9F55C22EE2E7}" type="presOf" srcId="{9CEFB1FF-628C-438A-B681-4A6E596122AD}" destId="{7830B796-D157-4BA0-859F-792F9CB8AE39}" srcOrd="0" destOrd="0" presId="urn:microsoft.com/office/officeart/2005/8/layout/vList4"/>
    <dgm:cxn modelId="{33FC583A-6AE7-475D-95E8-E99E3DDF9188}" srcId="{D85246E2-F4C1-49A1-99C6-43C7FF7A90B5}" destId="{40F8A35D-0A35-4F7C-BCCB-2746E1758FDB}" srcOrd="1" destOrd="0" parTransId="{E310B414-4499-4AC1-B153-DD2D53538408}" sibTransId="{58ED29EB-7805-4C25-AB91-64F40147E875}"/>
    <dgm:cxn modelId="{0DEB5A07-115D-4D39-92B5-120EDEE8F6BB}" type="presOf" srcId="{07F56A7E-2973-4103-A2A7-1FBB5C04931E}" destId="{692DBC6F-8546-47CF-B93B-5BE5C3E83748}" srcOrd="0" destOrd="0" presId="urn:microsoft.com/office/officeart/2005/8/layout/vList4"/>
    <dgm:cxn modelId="{78FD50E5-A79A-4499-A468-3C4554E64B3A}" type="presOf" srcId="{EA9F3659-856D-459E-B8EC-D3AA94F8078C}" destId="{7830B796-D157-4BA0-859F-792F9CB8AE39}" srcOrd="0" destOrd="1" presId="urn:microsoft.com/office/officeart/2005/8/layout/vList4"/>
    <dgm:cxn modelId="{A13992F1-8C1B-4755-BB1E-F8A972053909}" srcId="{EEDAECBE-B76F-47A2-A836-0AA7E2871EB3}" destId="{8C7D3394-0AB4-45A6-9059-4D3A679F66DF}" srcOrd="1" destOrd="0" parTransId="{B1CDF6A1-0389-48FE-80A9-B8A6047439FA}" sibTransId="{36BE1CFD-2080-4F83-A15A-FCDC080532E8}"/>
    <dgm:cxn modelId="{A25F24C5-5D9E-417C-9ED1-6D809DAE3622}" type="presOf" srcId="{987419D5-4D6F-468D-93B7-895ED8C3D9CB}" destId="{BE19AFAC-43AE-4726-B575-5DFCCC21437B}" srcOrd="0" destOrd="1" presId="urn:microsoft.com/office/officeart/2005/8/layout/vList4"/>
    <dgm:cxn modelId="{C36E2900-B52F-4457-A7CD-B1FFDF656A53}" type="presOf" srcId="{D85246E2-F4C1-49A1-99C6-43C7FF7A90B5}" destId="{5289F011-6469-42E0-8569-BA565A19160E}" srcOrd="1" destOrd="0" presId="urn:microsoft.com/office/officeart/2005/8/layout/vList4"/>
    <dgm:cxn modelId="{7EB718D0-068F-4B53-A987-43634F4CC6BE}" type="presOf" srcId="{EA9F3659-856D-459E-B8EC-D3AA94F8078C}" destId="{4FD5D869-14D2-4763-8882-B616AAFE8710}" srcOrd="1" destOrd="1" presId="urn:microsoft.com/office/officeart/2005/8/layout/vList4"/>
    <dgm:cxn modelId="{E153BE9C-69C6-4077-BD72-970E26D1E4FE}" type="presOf" srcId="{9CEFB1FF-628C-438A-B681-4A6E596122AD}" destId="{4FD5D869-14D2-4763-8882-B616AAFE8710}" srcOrd="1" destOrd="0" presId="urn:microsoft.com/office/officeart/2005/8/layout/vList4"/>
    <dgm:cxn modelId="{70F874D5-EAFE-49DD-9877-9C82D197F944}" type="presOf" srcId="{009890A4-84B4-4697-9F04-635987CFF2A1}" destId="{820BB5AB-7EE9-4F79-A0A0-4E426F878D6E}" srcOrd="1" destOrd="1" presId="urn:microsoft.com/office/officeart/2005/8/layout/vList4"/>
    <dgm:cxn modelId="{53C93036-88A5-4751-A78E-5D2A319CDCD9}" srcId="{D85246E2-F4C1-49A1-99C6-43C7FF7A90B5}" destId="{23569BF7-3C9D-4950-B712-0480F1B6C0D7}" srcOrd="2" destOrd="0" parTransId="{A9149E2D-77B8-4A16-90A2-2B4160AE029A}" sibTransId="{48B032FC-6D4B-47C1-88AD-177C2ABB83B2}"/>
    <dgm:cxn modelId="{88C20A46-B61F-474C-8435-A8C28437461B}" type="presOf" srcId="{8C7D3394-0AB4-45A6-9059-4D3A679F66DF}" destId="{3E2E5055-4649-4BE7-9EC7-D275E7BF6231}" srcOrd="0" destOrd="2" presId="urn:microsoft.com/office/officeart/2005/8/layout/vList4"/>
    <dgm:cxn modelId="{B6C44999-3A2E-4DE0-9FD3-9248C8542E63}" type="presParOf" srcId="{FD0EA6F1-380F-4D5D-BBB1-25EA39F8304F}" destId="{4F8F661C-19A6-43F5-93D1-2F51E7A80592}" srcOrd="0" destOrd="0" presId="urn:microsoft.com/office/officeart/2005/8/layout/vList4"/>
    <dgm:cxn modelId="{244C2DE2-75AE-4265-8134-2ACA7CE5BDD6}" type="presParOf" srcId="{4F8F661C-19A6-43F5-93D1-2F51E7A80592}" destId="{7830B796-D157-4BA0-859F-792F9CB8AE39}" srcOrd="0" destOrd="0" presId="urn:microsoft.com/office/officeart/2005/8/layout/vList4"/>
    <dgm:cxn modelId="{E0DCA8CE-A5E3-4998-AEDA-3E4FCF3D9561}" type="presParOf" srcId="{4F8F661C-19A6-43F5-93D1-2F51E7A80592}" destId="{C88B30ED-8048-4EBB-B887-5CB9D3B28417}" srcOrd="1" destOrd="0" presId="urn:microsoft.com/office/officeart/2005/8/layout/vList4"/>
    <dgm:cxn modelId="{56C58810-8CF2-4DFC-956A-9802E7A431B6}" type="presParOf" srcId="{4F8F661C-19A6-43F5-93D1-2F51E7A80592}" destId="{4FD5D869-14D2-4763-8882-B616AAFE8710}" srcOrd="2" destOrd="0" presId="urn:microsoft.com/office/officeart/2005/8/layout/vList4"/>
    <dgm:cxn modelId="{0037ABCC-B1D7-4317-99B8-B43F8A14A1ED}" type="presParOf" srcId="{FD0EA6F1-380F-4D5D-BBB1-25EA39F8304F}" destId="{3795D584-B1BA-4B60-B492-221E400B2D56}" srcOrd="1" destOrd="0" presId="urn:microsoft.com/office/officeart/2005/8/layout/vList4"/>
    <dgm:cxn modelId="{5776DBCC-1E17-4C80-AFF2-35F584858D5F}" type="presParOf" srcId="{FD0EA6F1-380F-4D5D-BBB1-25EA39F8304F}" destId="{8CEFA01A-2707-4373-B8B3-38388E00E1B7}" srcOrd="2" destOrd="0" presId="urn:microsoft.com/office/officeart/2005/8/layout/vList4"/>
    <dgm:cxn modelId="{8D0A5718-7746-4AA0-BEF3-6095DC4C872B}" type="presParOf" srcId="{8CEFA01A-2707-4373-B8B3-38388E00E1B7}" destId="{692DBC6F-8546-47CF-B93B-5BE5C3E83748}" srcOrd="0" destOrd="0" presId="urn:microsoft.com/office/officeart/2005/8/layout/vList4"/>
    <dgm:cxn modelId="{2BA2C858-5981-4A70-859A-B95E42AD1E25}" type="presParOf" srcId="{8CEFA01A-2707-4373-B8B3-38388E00E1B7}" destId="{CB072153-521C-454B-9B38-9BFBEFF42976}" srcOrd="1" destOrd="0" presId="urn:microsoft.com/office/officeart/2005/8/layout/vList4"/>
    <dgm:cxn modelId="{4BA63FFD-8C92-4427-AA27-34F748FC7A7A}" type="presParOf" srcId="{8CEFA01A-2707-4373-B8B3-38388E00E1B7}" destId="{65F1673D-0839-46D9-A738-5169C755183A}" srcOrd="2" destOrd="0" presId="urn:microsoft.com/office/officeart/2005/8/layout/vList4"/>
    <dgm:cxn modelId="{22F15F79-A30C-424A-A207-E30F14EF1AB3}" type="presParOf" srcId="{FD0EA6F1-380F-4D5D-BBB1-25EA39F8304F}" destId="{EF783DC2-D842-4FE5-BEB9-145CDD8A1FCC}" srcOrd="3" destOrd="0" presId="urn:microsoft.com/office/officeart/2005/8/layout/vList4"/>
    <dgm:cxn modelId="{EB620C7D-4CE6-4425-A6B7-9A147C18A5F5}" type="presParOf" srcId="{FD0EA6F1-380F-4D5D-BBB1-25EA39F8304F}" destId="{FC782F87-7150-4515-B0DC-345EE3897FB3}" srcOrd="4" destOrd="0" presId="urn:microsoft.com/office/officeart/2005/8/layout/vList4"/>
    <dgm:cxn modelId="{1DC028B3-BBB3-422C-B8C5-2F4C2D4E1035}" type="presParOf" srcId="{FC782F87-7150-4515-B0DC-345EE3897FB3}" destId="{BE19AFAC-43AE-4726-B575-5DFCCC21437B}" srcOrd="0" destOrd="0" presId="urn:microsoft.com/office/officeart/2005/8/layout/vList4"/>
    <dgm:cxn modelId="{28B52680-0CA3-4F12-A5C6-9BF089B19988}" type="presParOf" srcId="{FC782F87-7150-4515-B0DC-345EE3897FB3}" destId="{B17B9133-98F8-497E-B970-B097E953896E}" srcOrd="1" destOrd="0" presId="urn:microsoft.com/office/officeart/2005/8/layout/vList4"/>
    <dgm:cxn modelId="{CE1BA7E6-B9CE-4A7E-9005-EDC0257A23DE}" type="presParOf" srcId="{FC782F87-7150-4515-B0DC-345EE3897FB3}" destId="{1AFEC201-72AF-4EF2-801B-7F6F0802B77D}" srcOrd="2" destOrd="0" presId="urn:microsoft.com/office/officeart/2005/8/layout/vList4"/>
    <dgm:cxn modelId="{FE143FF2-5723-48F5-88AA-6992C09B2559}" type="presParOf" srcId="{FD0EA6F1-380F-4D5D-BBB1-25EA39F8304F}" destId="{B12A1107-3B2D-4959-BA8D-A1CF1C6D207A}" srcOrd="5" destOrd="0" presId="urn:microsoft.com/office/officeart/2005/8/layout/vList4"/>
    <dgm:cxn modelId="{A0A408E4-9D4A-41B3-AE35-698C6100AB2A}" type="presParOf" srcId="{FD0EA6F1-380F-4D5D-BBB1-25EA39F8304F}" destId="{4098BF66-CD50-4A0D-98AA-831D740712CD}" srcOrd="6" destOrd="0" presId="urn:microsoft.com/office/officeart/2005/8/layout/vList4"/>
    <dgm:cxn modelId="{2CA1DE7E-CA76-42A8-B4A3-99AE9CA851A4}" type="presParOf" srcId="{4098BF66-CD50-4A0D-98AA-831D740712CD}" destId="{3E2E5055-4649-4BE7-9EC7-D275E7BF6231}" srcOrd="0" destOrd="0" presId="urn:microsoft.com/office/officeart/2005/8/layout/vList4"/>
    <dgm:cxn modelId="{41ED09C6-D59A-42F6-A676-DBCC788FF058}" type="presParOf" srcId="{4098BF66-CD50-4A0D-98AA-831D740712CD}" destId="{58217B06-F67C-4661-899D-8D93872D44C6}" srcOrd="1" destOrd="0" presId="urn:microsoft.com/office/officeart/2005/8/layout/vList4"/>
    <dgm:cxn modelId="{60FCA48C-88C7-4FB2-8711-CE75DA96E7C7}" type="presParOf" srcId="{4098BF66-CD50-4A0D-98AA-831D740712CD}" destId="{820BB5AB-7EE9-4F79-A0A0-4E426F878D6E}" srcOrd="2" destOrd="0" presId="urn:microsoft.com/office/officeart/2005/8/layout/vList4"/>
    <dgm:cxn modelId="{7337F32A-93D5-49DE-A302-6CBD80F1C22C}" type="presParOf" srcId="{FD0EA6F1-380F-4D5D-BBB1-25EA39F8304F}" destId="{7B51A194-AF41-49D0-B98C-B64217EFF972}" srcOrd="7" destOrd="0" presId="urn:microsoft.com/office/officeart/2005/8/layout/vList4"/>
    <dgm:cxn modelId="{DD82B9A6-3D0A-4848-96F5-641A318A5C0F}" type="presParOf" srcId="{FD0EA6F1-380F-4D5D-BBB1-25EA39F8304F}" destId="{2715662C-91F1-46FA-A36E-F6398A69D6D2}" srcOrd="8" destOrd="0" presId="urn:microsoft.com/office/officeart/2005/8/layout/vList4"/>
    <dgm:cxn modelId="{E1341ED3-2F7A-48C7-966A-49B562B47713}" type="presParOf" srcId="{2715662C-91F1-46FA-A36E-F6398A69D6D2}" destId="{07A217A8-9362-4298-8478-C1596022658C}" srcOrd="0" destOrd="0" presId="urn:microsoft.com/office/officeart/2005/8/layout/vList4"/>
    <dgm:cxn modelId="{5E1FA54E-128B-4B79-8B62-B3B830828F03}" type="presParOf" srcId="{2715662C-91F1-46FA-A36E-F6398A69D6D2}" destId="{DA91EDF8-C4E5-42F8-A9D1-387A36C4A740}" srcOrd="1" destOrd="0" presId="urn:microsoft.com/office/officeart/2005/8/layout/vList4"/>
    <dgm:cxn modelId="{982D11FC-D61A-4FFC-B613-E82E9950B261}" type="presParOf" srcId="{2715662C-91F1-46FA-A36E-F6398A69D6D2}" destId="{5289F011-6469-42E0-8569-BA565A1916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D7F35A-CF19-48AC-8877-D6AB2A1EC1A5}" type="doc">
      <dgm:prSet loTypeId="urn:microsoft.com/office/officeart/2005/8/layout/default" loCatId="list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3C3F50C0-3DAF-4EB8-B3BA-059B4CEA1B5E}">
      <dgm:prSet phldrT="[Texto]" custT="1"/>
      <dgm:spPr/>
      <dgm:t>
        <a:bodyPr/>
        <a:lstStyle/>
        <a:p>
          <a:r>
            <a: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Estudio del Mercado de Iluminación</a:t>
          </a:r>
        </a:p>
      </dgm:t>
    </dgm:pt>
    <dgm:pt modelId="{B5BC6CBB-25EC-4461-84EB-7BBCAF388093}" type="parTrans" cxnId="{B082E174-7FF6-45F6-B480-57A8961F3048}">
      <dgm:prSet/>
      <dgm:spPr/>
      <dgm:t>
        <a:bodyPr/>
        <a:lstStyle/>
        <a:p>
          <a:endParaRPr lang="es-PE"/>
        </a:p>
      </dgm:t>
    </dgm:pt>
    <dgm:pt modelId="{825337C0-02C2-4EAA-A190-B83FD173063B}" type="sibTrans" cxnId="{B082E174-7FF6-45F6-B480-57A8961F3048}">
      <dgm:prSet/>
      <dgm:spPr/>
      <dgm:t>
        <a:bodyPr/>
        <a:lstStyle/>
        <a:p>
          <a:endParaRPr lang="es-PE"/>
        </a:p>
      </dgm:t>
    </dgm:pt>
    <dgm:pt modelId="{FCF84157-DC95-4AF0-A9CE-A1BCFE2AB7E5}" type="pres">
      <dgm:prSet presAssocID="{C7D7F35A-CF19-48AC-8877-D6AB2A1EC1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0D2380C-96B0-4159-8899-F64EF91ECFCE}" type="pres">
      <dgm:prSet presAssocID="{3C3F50C0-3DAF-4EB8-B3BA-059B4CEA1B5E}" presName="node" presStyleLbl="node1" presStyleIdx="0" presStyleCnt="1" custScaleX="100098" custScaleY="75933" custLinFactNeighborX="1403" custLinFactNeighborY="20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082E174-7FF6-45F6-B480-57A8961F3048}" srcId="{C7D7F35A-CF19-48AC-8877-D6AB2A1EC1A5}" destId="{3C3F50C0-3DAF-4EB8-B3BA-059B4CEA1B5E}" srcOrd="0" destOrd="0" parTransId="{B5BC6CBB-25EC-4461-84EB-7BBCAF388093}" sibTransId="{825337C0-02C2-4EAA-A190-B83FD173063B}"/>
    <dgm:cxn modelId="{E3EDE1AD-BD2B-40E1-B92F-216139E91908}" type="presOf" srcId="{C7D7F35A-CF19-48AC-8877-D6AB2A1EC1A5}" destId="{FCF84157-DC95-4AF0-A9CE-A1BCFE2AB7E5}" srcOrd="0" destOrd="0" presId="urn:microsoft.com/office/officeart/2005/8/layout/default"/>
    <dgm:cxn modelId="{1EDCEDA2-350A-43E4-AE74-D192AF3720EB}" type="presOf" srcId="{3C3F50C0-3DAF-4EB8-B3BA-059B4CEA1B5E}" destId="{30D2380C-96B0-4159-8899-F64EF91ECFCE}" srcOrd="0" destOrd="0" presId="urn:microsoft.com/office/officeart/2005/8/layout/default"/>
    <dgm:cxn modelId="{3457CC52-0980-449D-A892-7484CC9A4317}" type="presParOf" srcId="{FCF84157-DC95-4AF0-A9CE-A1BCFE2AB7E5}" destId="{30D2380C-96B0-4159-8899-F64EF91ECFC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D7F35A-CF19-48AC-8877-D6AB2A1EC1A5}" type="doc">
      <dgm:prSet loTypeId="urn:microsoft.com/office/officeart/2005/8/layout/default" loCatId="list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3C3F50C0-3DAF-4EB8-B3BA-059B4CEA1B5E}">
      <dgm:prSet phldrT="[Texto]" custT="1"/>
      <dgm:spPr/>
      <dgm:t>
        <a:bodyPr/>
        <a:lstStyle/>
        <a:p>
          <a:r>
            <a: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Percepción de los productos de Iluminación en el Perú – Sector Residencial</a:t>
          </a:r>
        </a:p>
      </dgm:t>
    </dgm:pt>
    <dgm:pt modelId="{B5BC6CBB-25EC-4461-84EB-7BBCAF388093}" type="parTrans" cxnId="{B082E174-7FF6-45F6-B480-57A8961F3048}">
      <dgm:prSet/>
      <dgm:spPr/>
      <dgm:t>
        <a:bodyPr/>
        <a:lstStyle/>
        <a:p>
          <a:endParaRPr lang="es-PE"/>
        </a:p>
      </dgm:t>
    </dgm:pt>
    <dgm:pt modelId="{825337C0-02C2-4EAA-A190-B83FD173063B}" type="sibTrans" cxnId="{B082E174-7FF6-45F6-B480-57A8961F3048}">
      <dgm:prSet/>
      <dgm:spPr/>
      <dgm:t>
        <a:bodyPr/>
        <a:lstStyle/>
        <a:p>
          <a:endParaRPr lang="es-PE"/>
        </a:p>
      </dgm:t>
    </dgm:pt>
    <dgm:pt modelId="{FCF84157-DC95-4AF0-A9CE-A1BCFE2AB7E5}" type="pres">
      <dgm:prSet presAssocID="{C7D7F35A-CF19-48AC-8877-D6AB2A1EC1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0D2380C-96B0-4159-8899-F64EF91ECFCE}" type="pres">
      <dgm:prSet presAssocID="{3C3F50C0-3DAF-4EB8-B3BA-059B4CEA1B5E}" presName="node" presStyleLbl="node1" presStyleIdx="0" presStyleCnt="1" custScaleX="100098" custScaleY="75933" custLinFactNeighborX="1403" custLinFactNeighborY="20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DCC2314-F884-4AD0-935D-F418952F5924}" type="presOf" srcId="{C7D7F35A-CF19-48AC-8877-D6AB2A1EC1A5}" destId="{FCF84157-DC95-4AF0-A9CE-A1BCFE2AB7E5}" srcOrd="0" destOrd="0" presId="urn:microsoft.com/office/officeart/2005/8/layout/default"/>
    <dgm:cxn modelId="{B082E174-7FF6-45F6-B480-57A8961F3048}" srcId="{C7D7F35A-CF19-48AC-8877-D6AB2A1EC1A5}" destId="{3C3F50C0-3DAF-4EB8-B3BA-059B4CEA1B5E}" srcOrd="0" destOrd="0" parTransId="{B5BC6CBB-25EC-4461-84EB-7BBCAF388093}" sibTransId="{825337C0-02C2-4EAA-A190-B83FD173063B}"/>
    <dgm:cxn modelId="{61A3E22C-0245-451E-B757-22014F46C193}" type="presOf" srcId="{3C3F50C0-3DAF-4EB8-B3BA-059B4CEA1B5E}" destId="{30D2380C-96B0-4159-8899-F64EF91ECFCE}" srcOrd="0" destOrd="0" presId="urn:microsoft.com/office/officeart/2005/8/layout/default"/>
    <dgm:cxn modelId="{A5E03ECC-AEAB-427F-9437-0686021F8AF9}" type="presParOf" srcId="{FCF84157-DC95-4AF0-A9CE-A1BCFE2AB7E5}" destId="{30D2380C-96B0-4159-8899-F64EF91ECFC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2380C-96B0-4159-8899-F64EF91ECFCE}">
      <dsp:nvSpPr>
        <dsp:cNvPr id="0" name=""/>
        <dsp:cNvSpPr/>
      </dsp:nvSpPr>
      <dsp:spPr>
        <a:xfrm>
          <a:off x="0" y="0"/>
          <a:ext cx="6326865" cy="2879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Proyecto: “Transformación del Mercado de Iluminación en el Perú”</a:t>
          </a:r>
        </a:p>
      </dsp:txBody>
      <dsp:txXfrm>
        <a:off x="0" y="0"/>
        <a:ext cx="6326865" cy="2879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EE9E5-FA45-4494-8139-ED776D75AFE9}">
      <dsp:nvSpPr>
        <dsp:cNvPr id="0" name=""/>
        <dsp:cNvSpPr/>
      </dsp:nvSpPr>
      <dsp:spPr>
        <a:xfrm>
          <a:off x="1258787" y="0"/>
          <a:ext cx="1188870" cy="772765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MINEM</a:t>
          </a:r>
          <a:endParaRPr lang="es-MX" sz="2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Ejecutor</a:t>
          </a:r>
          <a:endParaRPr lang="es-PE" sz="2400" kern="1200" dirty="0"/>
        </a:p>
      </dsp:txBody>
      <dsp:txXfrm>
        <a:off x="1296510" y="37723"/>
        <a:ext cx="1113424" cy="697319"/>
      </dsp:txXfrm>
    </dsp:sp>
    <dsp:sp modelId="{2E84C5FB-BC0A-4994-B54A-3A8EADBCD4B4}">
      <dsp:nvSpPr>
        <dsp:cNvPr id="0" name=""/>
        <dsp:cNvSpPr/>
      </dsp:nvSpPr>
      <dsp:spPr>
        <a:xfrm>
          <a:off x="823661" y="386160"/>
          <a:ext cx="2059636" cy="2059636"/>
        </a:xfrm>
        <a:custGeom>
          <a:avLst/>
          <a:gdLst/>
          <a:ahLst/>
          <a:cxnLst/>
          <a:rect l="0" t="0" r="0" b="0"/>
          <a:pathLst>
            <a:path>
              <a:moveTo>
                <a:pt x="1632634" y="194870"/>
              </a:moveTo>
              <a:arcTo wR="1029818" hR="1029818" stAng="18349715" swAng="3651832"/>
            </a:path>
          </a:pathLst>
        </a:custGeom>
        <a:noFill/>
        <a:ln w="9525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09D93-AEA6-4E90-844E-CB095F1BBC2A}">
      <dsp:nvSpPr>
        <dsp:cNvPr id="0" name=""/>
        <dsp:cNvSpPr/>
      </dsp:nvSpPr>
      <dsp:spPr>
        <a:xfrm>
          <a:off x="2184673" y="1546529"/>
          <a:ext cx="1120795" cy="77276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 dirty="0">
            <a:solidFill>
              <a:schemeClr val="tx1"/>
            </a:solidFill>
          </a:endParaRPr>
        </a:p>
      </dsp:txBody>
      <dsp:txXfrm>
        <a:off x="2222396" y="1584252"/>
        <a:ext cx="1045349" cy="697319"/>
      </dsp:txXfrm>
    </dsp:sp>
    <dsp:sp modelId="{EA6DD286-05E3-49D3-AE0D-55F5DC7E257E}">
      <dsp:nvSpPr>
        <dsp:cNvPr id="0" name=""/>
        <dsp:cNvSpPr/>
      </dsp:nvSpPr>
      <dsp:spPr>
        <a:xfrm>
          <a:off x="823404" y="388185"/>
          <a:ext cx="2059636" cy="2059636"/>
        </a:xfrm>
        <a:custGeom>
          <a:avLst/>
          <a:gdLst/>
          <a:ahLst/>
          <a:cxnLst/>
          <a:rect l="0" t="0" r="0" b="0"/>
          <a:pathLst>
            <a:path>
              <a:moveTo>
                <a:pt x="1519269" y="1935888"/>
              </a:moveTo>
              <a:arcTo wR="1029818" hR="1029818" stAng="3697347" swAng="34053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87B41-1F53-4A10-9EBE-ABF2D0E5FD78}">
      <dsp:nvSpPr>
        <dsp:cNvPr id="0" name=""/>
        <dsp:cNvSpPr/>
      </dsp:nvSpPr>
      <dsp:spPr>
        <a:xfrm>
          <a:off x="366938" y="1546529"/>
          <a:ext cx="1188870" cy="7727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 smtClean="0"/>
        </a:p>
      </dsp:txBody>
      <dsp:txXfrm>
        <a:off x="404661" y="1584252"/>
        <a:ext cx="1113424" cy="697319"/>
      </dsp:txXfrm>
    </dsp:sp>
    <dsp:sp modelId="{28DE39DE-53C3-4641-B8EE-A1B0F5D76B8B}">
      <dsp:nvSpPr>
        <dsp:cNvPr id="0" name=""/>
        <dsp:cNvSpPr/>
      </dsp:nvSpPr>
      <dsp:spPr>
        <a:xfrm>
          <a:off x="823147" y="386160"/>
          <a:ext cx="2059636" cy="2059636"/>
        </a:xfrm>
        <a:custGeom>
          <a:avLst/>
          <a:gdLst/>
          <a:ahLst/>
          <a:cxnLst/>
          <a:rect l="0" t="0" r="0" b="0"/>
          <a:pathLst>
            <a:path>
              <a:moveTo>
                <a:pt x="7017" y="1149833"/>
              </a:moveTo>
              <a:arcTo wR="1029818" hR="1029818" stAng="10398453" swAng="36518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0B796-D157-4BA0-859F-792F9CB8AE39}">
      <dsp:nvSpPr>
        <dsp:cNvPr id="0" name=""/>
        <dsp:cNvSpPr/>
      </dsp:nvSpPr>
      <dsp:spPr>
        <a:xfrm>
          <a:off x="0" y="0"/>
          <a:ext cx="6624736" cy="107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u="sng" kern="1200" dirty="0" smtClean="0"/>
            <a:t>Política de Iluminación Eficiente y el Programa de Apoyo Institucional</a:t>
          </a:r>
          <a:r>
            <a:rPr lang="es-PE" sz="1200" u="sng" kern="1200" dirty="0" smtClean="0"/>
            <a:t>.</a:t>
          </a:r>
          <a:endParaRPr lang="es-PE" sz="1200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Investigación de mercado sobre la situación del parque de iluminación</a:t>
          </a:r>
          <a:endParaRPr lang="es-P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b="1" kern="1200" dirty="0" smtClean="0"/>
            <a:t>Estrategia para la transformación de mercado acordada y hoja de ruta.</a:t>
          </a:r>
          <a:endParaRPr lang="es-PE" sz="1000" b="1" kern="1200" dirty="0"/>
        </a:p>
      </dsp:txBody>
      <dsp:txXfrm>
        <a:off x="1432199" y="0"/>
        <a:ext cx="5192536" cy="1072525"/>
      </dsp:txXfrm>
    </dsp:sp>
    <dsp:sp modelId="{C88B30ED-8048-4EBB-B887-5CB9D3B28417}">
      <dsp:nvSpPr>
        <dsp:cNvPr id="0" name=""/>
        <dsp:cNvSpPr/>
      </dsp:nvSpPr>
      <dsp:spPr>
        <a:xfrm>
          <a:off x="107252" y="107252"/>
          <a:ext cx="1324947" cy="858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DBC6F-8546-47CF-B93B-5BE5C3E83748}">
      <dsp:nvSpPr>
        <dsp:cNvPr id="0" name=""/>
        <dsp:cNvSpPr/>
      </dsp:nvSpPr>
      <dsp:spPr>
        <a:xfrm>
          <a:off x="0" y="1179777"/>
          <a:ext cx="6624736" cy="107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u="sng" kern="1200" dirty="0" smtClean="0"/>
            <a:t>Programa de mejora de Aduanas y de verificación y cumplimiento.</a:t>
          </a:r>
          <a:endParaRPr lang="es-PE" sz="1200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b="1" u="sng" kern="1200" dirty="0" smtClean="0"/>
            <a:t>Sistema de Control y sistema de verificación.</a:t>
          </a:r>
          <a:endParaRPr lang="es-PE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b="1" u="sng" kern="1200" dirty="0" smtClean="0"/>
            <a:t>Fortalecimiento de la capacidad de ensayos de laboratorio.</a:t>
          </a:r>
          <a:endParaRPr lang="es-PE" sz="1000" b="1" u="sng" kern="1200" dirty="0"/>
        </a:p>
      </dsp:txBody>
      <dsp:txXfrm>
        <a:off x="1432199" y="1179777"/>
        <a:ext cx="5192536" cy="1072525"/>
      </dsp:txXfrm>
    </dsp:sp>
    <dsp:sp modelId="{CB072153-521C-454B-9B38-9BFBEFF42976}">
      <dsp:nvSpPr>
        <dsp:cNvPr id="0" name=""/>
        <dsp:cNvSpPr/>
      </dsp:nvSpPr>
      <dsp:spPr>
        <a:xfrm>
          <a:off x="107252" y="1287030"/>
          <a:ext cx="1324947" cy="858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9AFAC-43AE-4726-B575-5DFCCC21437B}">
      <dsp:nvSpPr>
        <dsp:cNvPr id="0" name=""/>
        <dsp:cNvSpPr/>
      </dsp:nvSpPr>
      <dsp:spPr>
        <a:xfrm>
          <a:off x="0" y="2359555"/>
          <a:ext cx="6624736" cy="107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u="sng" kern="1200" dirty="0" smtClean="0"/>
            <a:t>Mejora de las prácticas de reciclaje de Iluminación</a:t>
          </a:r>
          <a:endParaRPr lang="es-PE" sz="1200" b="0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Evaluación de la capacidad de reciclaje de LFC.</a:t>
          </a:r>
          <a:endParaRPr lang="es-P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Recolección y reciclaje.</a:t>
          </a:r>
          <a:endParaRPr lang="es-PE" sz="1000" kern="1200" dirty="0"/>
        </a:p>
      </dsp:txBody>
      <dsp:txXfrm>
        <a:off x="1432199" y="2359555"/>
        <a:ext cx="5192536" cy="1072525"/>
      </dsp:txXfrm>
    </dsp:sp>
    <dsp:sp modelId="{B17B9133-98F8-497E-B970-B097E953896E}">
      <dsp:nvSpPr>
        <dsp:cNvPr id="0" name=""/>
        <dsp:cNvSpPr/>
      </dsp:nvSpPr>
      <dsp:spPr>
        <a:xfrm>
          <a:off x="107252" y="2466808"/>
          <a:ext cx="1324947" cy="858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E5055-4649-4BE7-9EC7-D275E7BF6231}">
      <dsp:nvSpPr>
        <dsp:cNvPr id="0" name=""/>
        <dsp:cNvSpPr/>
      </dsp:nvSpPr>
      <dsp:spPr>
        <a:xfrm>
          <a:off x="0" y="3539333"/>
          <a:ext cx="6624736" cy="1185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u="sng" kern="1200" dirty="0" smtClean="0"/>
            <a:t>Desarrollo de actores del mercado en iluminación eficiente</a:t>
          </a:r>
          <a:endParaRPr lang="es-PE" sz="1200" b="0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Entrenamiento para minoristas / distribuidores</a:t>
          </a:r>
          <a:endParaRPr lang="es-P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Guía para la iluminación eficiente de edificios</a:t>
          </a:r>
          <a:endParaRPr lang="es-P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Arquitectos y diseñadores de edificios entrenados en iluminación eficiente</a:t>
          </a:r>
          <a:endParaRPr lang="es-P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Demostraciones en edificios públicos</a:t>
          </a:r>
          <a:endParaRPr lang="es-PE" sz="1000" kern="1200" dirty="0"/>
        </a:p>
      </dsp:txBody>
      <dsp:txXfrm>
        <a:off x="1432199" y="3539333"/>
        <a:ext cx="5192536" cy="1185247"/>
      </dsp:txXfrm>
    </dsp:sp>
    <dsp:sp modelId="{58217B06-F67C-4661-899D-8D93872D44C6}">
      <dsp:nvSpPr>
        <dsp:cNvPr id="0" name=""/>
        <dsp:cNvSpPr/>
      </dsp:nvSpPr>
      <dsp:spPr>
        <a:xfrm>
          <a:off x="107252" y="3702947"/>
          <a:ext cx="1324947" cy="858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217A8-9362-4298-8478-C1596022658C}">
      <dsp:nvSpPr>
        <dsp:cNvPr id="0" name=""/>
        <dsp:cNvSpPr/>
      </dsp:nvSpPr>
      <dsp:spPr>
        <a:xfrm>
          <a:off x="0" y="4831834"/>
          <a:ext cx="6624736" cy="1072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u="sng" kern="1200" dirty="0" smtClean="0"/>
            <a:t>Sensibilización de los consumidores y la mejora de las ventas de Iluminación Eficiente</a:t>
          </a:r>
          <a:endParaRPr lang="es-PE" sz="1200" b="0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Campaña de comunicación</a:t>
          </a:r>
          <a:endParaRPr lang="es-P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000" kern="1200" dirty="0" smtClean="0"/>
            <a:t>Campaña demostrativas</a:t>
          </a:r>
          <a:r>
            <a:rPr lang="es-MX" sz="1000" kern="1200" dirty="0" smtClean="0"/>
            <a:t> en Sectores Residencial, Alumbrado Público y Edificios Públicos</a:t>
          </a:r>
          <a:endParaRPr lang="es-PE" sz="1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900" kern="1200" dirty="0"/>
        </a:p>
      </dsp:txBody>
      <dsp:txXfrm>
        <a:off x="1432199" y="4831834"/>
        <a:ext cx="5192536" cy="1072525"/>
      </dsp:txXfrm>
    </dsp:sp>
    <dsp:sp modelId="{DA91EDF8-C4E5-42F8-A9D1-387A36C4A740}">
      <dsp:nvSpPr>
        <dsp:cNvPr id="0" name=""/>
        <dsp:cNvSpPr/>
      </dsp:nvSpPr>
      <dsp:spPr>
        <a:xfrm>
          <a:off x="107252" y="4939086"/>
          <a:ext cx="1324947" cy="8580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2380C-96B0-4159-8899-F64EF91ECFCE}">
      <dsp:nvSpPr>
        <dsp:cNvPr id="0" name=""/>
        <dsp:cNvSpPr/>
      </dsp:nvSpPr>
      <dsp:spPr>
        <a:xfrm>
          <a:off x="5687" y="84151"/>
          <a:ext cx="5826960" cy="2652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Estudio del Mercado de Iluminación</a:t>
          </a:r>
        </a:p>
      </dsp:txBody>
      <dsp:txXfrm>
        <a:off x="5687" y="84151"/>
        <a:ext cx="5826960" cy="2652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2380C-96B0-4159-8899-F64EF91ECFCE}">
      <dsp:nvSpPr>
        <dsp:cNvPr id="0" name=""/>
        <dsp:cNvSpPr/>
      </dsp:nvSpPr>
      <dsp:spPr>
        <a:xfrm>
          <a:off x="5687" y="84151"/>
          <a:ext cx="5826960" cy="2652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Percepción de los productos de Iluminación en el Perú – Sector Residencial</a:t>
          </a:r>
        </a:p>
      </dsp:txBody>
      <dsp:txXfrm>
        <a:off x="5687" y="84151"/>
        <a:ext cx="5826960" cy="2652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629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526"/>
            <a:ext cx="2918136" cy="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629" y="9372526"/>
            <a:ext cx="2918136" cy="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53124A-7CA2-4233-A9D9-E0A9CE9F6B4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267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5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2950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8" y="4687053"/>
            <a:ext cx="5388930" cy="443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9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5" y="9370949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ADCB36-C6C1-4DB3-8D79-2DA767CD880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198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4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8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2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4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4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4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2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4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4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resentaci_n_de_Microsoft_PowerPoint_97-20031.ppt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8686800" y="6635750"/>
            <a:ext cx="649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BB7A1363-C669-434B-B535-F4258F5E04FB}" type="slidenum">
              <a:rPr lang="es-ES" sz="1000" smtClean="0">
                <a:solidFill>
                  <a:srgbClr val="A8280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‹Nº›</a:t>
            </a:fld>
            <a:endParaRPr lang="es-ES" sz="1000" smtClean="0">
              <a:solidFill>
                <a:srgbClr val="A82800"/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 userDrawn="1"/>
        </p:nvGraphicFramePr>
        <p:xfrm>
          <a:off x="-14288" y="981075"/>
          <a:ext cx="4298951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6" name="Unknown" r:id="rId3" imgW="2996280" imgH="945000" progId="">
                  <p:embed/>
                </p:oleObj>
              </mc:Choice>
              <mc:Fallback>
                <p:oleObj name="Unknown" r:id="rId3" imgW="2996280" imgH="94500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981075"/>
                        <a:ext cx="4298951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-7938" y="6381750"/>
            <a:ext cx="9144001" cy="4762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7" name="AutoShape 14"/>
          <p:cNvSpPr>
            <a:spLocks noChangeAspect="1" noChangeArrowheads="1" noTextEdit="1"/>
          </p:cNvSpPr>
          <p:nvPr userDrawn="1"/>
        </p:nvSpPr>
        <p:spPr bwMode="auto">
          <a:xfrm>
            <a:off x="6588125" y="1484313"/>
            <a:ext cx="21844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graphicFrame>
        <p:nvGraphicFramePr>
          <p:cNvPr id="8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AutoShape 18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36741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158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8250" y="1125538"/>
            <a:ext cx="1925638" cy="4967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750" y="1125538"/>
            <a:ext cx="5626100" cy="4967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2881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Picture 4" descr="logo dge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120" y="1844824"/>
            <a:ext cx="5143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 userDrawn="1"/>
        </p:nvCxnSpPr>
        <p:spPr bwMode="auto">
          <a:xfrm>
            <a:off x="0" y="6872077"/>
            <a:ext cx="9144000" cy="0"/>
          </a:xfrm>
          <a:prstGeom prst="line">
            <a:avLst/>
          </a:prstGeom>
          <a:noFill/>
          <a:ln w="3175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0714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24609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2387600"/>
            <a:ext cx="3775075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67225" y="2387600"/>
            <a:ext cx="3776663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9191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7122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8829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 dge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2996952"/>
            <a:ext cx="5143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2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1080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89423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 descr="Horizontal oscura"/>
          <p:cNvSpPr>
            <a:spLocks noChangeArrowheads="1"/>
          </p:cNvSpPr>
          <p:nvPr/>
        </p:nvSpPr>
        <p:spPr bwMode="auto">
          <a:xfrm>
            <a:off x="8243888" y="890588"/>
            <a:ext cx="900112" cy="5567362"/>
          </a:xfrm>
          <a:prstGeom prst="rect">
            <a:avLst/>
          </a:prstGeom>
          <a:pattFill prst="dkHorz">
            <a:fgClr>
              <a:srgbClr val="CBCBCB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25538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387600"/>
            <a:ext cx="77041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556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30" name="Line 19"/>
          <p:cNvSpPr>
            <a:spLocks noChangeShapeType="1"/>
          </p:cNvSpPr>
          <p:nvPr/>
        </p:nvSpPr>
        <p:spPr bwMode="auto">
          <a:xfrm flipV="1">
            <a:off x="468313" y="0"/>
            <a:ext cx="0" cy="692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8243888" y="254000"/>
            <a:ext cx="900112" cy="5826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A82800"/>
              </a:solidFill>
            </a:endParaRPr>
          </a:p>
        </p:txBody>
      </p:sp>
      <p:sp>
        <p:nvSpPr>
          <p:cNvPr id="1032" name="Text Box 30"/>
          <p:cNvSpPr txBox="1">
            <a:spLocks noChangeArrowheads="1"/>
          </p:cNvSpPr>
          <p:nvPr/>
        </p:nvSpPr>
        <p:spPr bwMode="auto">
          <a:xfrm>
            <a:off x="8243888" y="371475"/>
            <a:ext cx="900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216CB0A6-3565-4FB2-BBEB-5BEB28B57988}" type="slidenum">
              <a:rPr lang="en-US" sz="2000" smtClean="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‹Nº›</a:t>
            </a:fld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033" name="Rectangle 37"/>
          <p:cNvSpPr>
            <a:spLocks noChangeArrowheads="1"/>
          </p:cNvSpPr>
          <p:nvPr/>
        </p:nvSpPr>
        <p:spPr bwMode="auto">
          <a:xfrm>
            <a:off x="8243888" y="6524625"/>
            <a:ext cx="900112" cy="3444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34" name="Line 45"/>
          <p:cNvSpPr>
            <a:spLocks noChangeShapeType="1"/>
          </p:cNvSpPr>
          <p:nvPr/>
        </p:nvSpPr>
        <p:spPr bwMode="auto">
          <a:xfrm>
            <a:off x="-39688" y="917575"/>
            <a:ext cx="824547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pic>
        <p:nvPicPr>
          <p:cNvPr id="1035" name="Picture 46" descr="Imagen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74638"/>
            <a:ext cx="26463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d.minem.gob.pe/TMIP/index.aspx?cport=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e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1774254" y="5141883"/>
            <a:ext cx="5792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A50021"/>
              </a:buClr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A50021"/>
              </a:buClr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PE" altLang="es-PE" sz="1600" dirty="0" smtClean="0"/>
              <a:t>DIRECCIÓN </a:t>
            </a:r>
            <a:r>
              <a:rPr lang="es-PE" altLang="es-PE" sz="1600" dirty="0"/>
              <a:t>GENERAL DE EFICIENCIA </a:t>
            </a:r>
            <a:r>
              <a:rPr lang="es-PE" altLang="es-PE" sz="1600" dirty="0" smtClean="0"/>
              <a:t>ENERGÉTICA</a:t>
            </a:r>
          </a:p>
          <a:p>
            <a:pPr algn="ctr"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MX" altLang="es-PE" sz="1600" b="1" dirty="0" smtClean="0"/>
              <a:t>Carlos Cáceres C.</a:t>
            </a:r>
          </a:p>
          <a:p>
            <a:pPr algn="ctr"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MX" altLang="es-PE" sz="1400" b="1" dirty="0" smtClean="0"/>
              <a:t>Coordinador Nacional del Proyecto</a:t>
            </a:r>
          </a:p>
          <a:p>
            <a:pPr algn="ctr"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MX" altLang="es-PE" sz="1400" b="1" dirty="0" smtClean="0"/>
              <a:t>“Transformación del Mercado de Iluminación en el Perú”</a:t>
            </a:r>
            <a:endParaRPr lang="es-PE" altLang="es-PE" sz="1600" b="1" dirty="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2537048" y="6449268"/>
            <a:ext cx="426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A50021"/>
              </a:buClr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A50021"/>
              </a:buClr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PE" sz="1300" b="1" dirty="0" smtClean="0">
                <a:cs typeface="Arial" charset="0"/>
              </a:rPr>
              <a:t>FEBRERO DE 2016</a:t>
            </a:r>
            <a:endParaRPr lang="es-ES" altLang="es-PE" sz="1300" b="1" dirty="0">
              <a:cs typeface="Arial" charset="0"/>
            </a:endParaRPr>
          </a:p>
        </p:txBody>
      </p:sp>
      <p:pic>
        <p:nvPicPr>
          <p:cNvPr id="3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/>
          <a:stretch/>
        </p:blipFill>
        <p:spPr bwMode="auto">
          <a:xfrm>
            <a:off x="3059832" y="980728"/>
            <a:ext cx="2423901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orma libre"/>
          <p:cNvSpPr/>
          <p:nvPr/>
        </p:nvSpPr>
        <p:spPr>
          <a:xfrm>
            <a:off x="180156" y="3213395"/>
            <a:ext cx="8496300" cy="1583481"/>
          </a:xfrm>
          <a:custGeom>
            <a:avLst/>
            <a:gdLst>
              <a:gd name="connsiteX0" fmla="*/ 0 w 7924800"/>
              <a:gd name="connsiteY0" fmla="*/ 205924 h 1235520"/>
              <a:gd name="connsiteX1" fmla="*/ 205924 w 7924800"/>
              <a:gd name="connsiteY1" fmla="*/ 0 h 1235520"/>
              <a:gd name="connsiteX2" fmla="*/ 7718876 w 7924800"/>
              <a:gd name="connsiteY2" fmla="*/ 0 h 1235520"/>
              <a:gd name="connsiteX3" fmla="*/ 7924800 w 7924800"/>
              <a:gd name="connsiteY3" fmla="*/ 205924 h 1235520"/>
              <a:gd name="connsiteX4" fmla="*/ 7924800 w 7924800"/>
              <a:gd name="connsiteY4" fmla="*/ 1029596 h 1235520"/>
              <a:gd name="connsiteX5" fmla="*/ 7718876 w 7924800"/>
              <a:gd name="connsiteY5" fmla="*/ 1235520 h 1235520"/>
              <a:gd name="connsiteX6" fmla="*/ 205924 w 7924800"/>
              <a:gd name="connsiteY6" fmla="*/ 1235520 h 1235520"/>
              <a:gd name="connsiteX7" fmla="*/ 0 w 7924800"/>
              <a:gd name="connsiteY7" fmla="*/ 1029596 h 1235520"/>
              <a:gd name="connsiteX8" fmla="*/ 0 w 7924800"/>
              <a:gd name="connsiteY8" fmla="*/ 205924 h 12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1235520">
                <a:moveTo>
                  <a:pt x="0" y="205924"/>
                </a:moveTo>
                <a:cubicBezTo>
                  <a:pt x="0" y="92195"/>
                  <a:pt x="92195" y="0"/>
                  <a:pt x="205924" y="0"/>
                </a:cubicBezTo>
                <a:lnTo>
                  <a:pt x="7718876" y="0"/>
                </a:lnTo>
                <a:cubicBezTo>
                  <a:pt x="7832605" y="0"/>
                  <a:pt x="7924800" y="92195"/>
                  <a:pt x="7924800" y="205924"/>
                </a:cubicBezTo>
                <a:lnTo>
                  <a:pt x="7924800" y="1029596"/>
                </a:lnTo>
                <a:cubicBezTo>
                  <a:pt x="7924800" y="1143325"/>
                  <a:pt x="7832605" y="1235520"/>
                  <a:pt x="7718876" y="1235520"/>
                </a:cubicBezTo>
                <a:lnTo>
                  <a:pt x="205924" y="1235520"/>
                </a:lnTo>
                <a:cubicBezTo>
                  <a:pt x="92195" y="1235520"/>
                  <a:pt x="0" y="1143325"/>
                  <a:pt x="0" y="1029596"/>
                </a:cubicBezTo>
                <a:lnTo>
                  <a:pt x="0" y="20592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2233" tIns="182233" rIns="182233" bIns="182233" spcCol="1270" anchor="ctr"/>
          <a:lstStyle/>
          <a:p>
            <a:pPr lvl="1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PE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“ILUMINACIÓN EFICIENTE EN INTERIORES”</a:t>
            </a:r>
            <a:endParaRPr lang="es-PE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51642173"/>
              </p:ext>
            </p:extLst>
          </p:nvPr>
        </p:nvGraphicFramePr>
        <p:xfrm>
          <a:off x="2051720" y="2060848"/>
          <a:ext cx="58326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9" b="8373"/>
          <a:stretch/>
        </p:blipFill>
        <p:spPr bwMode="auto">
          <a:xfrm>
            <a:off x="3779912" y="1052736"/>
            <a:ext cx="4142634" cy="2837093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9552" y="1863778"/>
            <a:ext cx="2375137" cy="12150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PE" sz="1800" b="1" cap="small" dirty="0" smtClean="0">
                <a:solidFill>
                  <a:srgbClr val="0070C0"/>
                </a:solidFill>
              </a:rPr>
              <a:t>LUGAR </a:t>
            </a:r>
            <a:r>
              <a:rPr lang="es-MX" altLang="es-PE" sz="1800" b="1" cap="small" dirty="0">
                <a:solidFill>
                  <a:srgbClr val="0070C0"/>
                </a:solidFill>
              </a:rPr>
              <a:t>DE COMPRA DE FOCOS DE </a:t>
            </a:r>
            <a:r>
              <a:rPr lang="es-MX" altLang="es-PE" sz="1800" b="1" cap="small" dirty="0" smtClean="0">
                <a:solidFill>
                  <a:srgbClr val="0070C0"/>
                </a:solidFill>
              </a:rPr>
              <a:t>ILUMINACIÓN</a:t>
            </a:r>
            <a:endParaRPr lang="es-PE" sz="1800" b="1" cap="small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47409" y="4869160"/>
            <a:ext cx="2375137" cy="12150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1800" b="1" cap="small" dirty="0">
                <a:solidFill>
                  <a:srgbClr val="0070C0"/>
                </a:solidFill>
              </a:rPr>
              <a:t>POR QUÉ ELIGE LA COMPRA DE UNA MARCA DE FOCO DE </a:t>
            </a:r>
            <a:r>
              <a:rPr lang="es-PE" altLang="es-PE" sz="1800" b="1" cap="small" dirty="0" smtClean="0">
                <a:solidFill>
                  <a:srgbClr val="0070C0"/>
                </a:solidFill>
              </a:rPr>
              <a:t>ILUMINACIÓN</a:t>
            </a:r>
            <a:endParaRPr lang="es-PE" sz="1800" b="1" cap="small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8" name="Imagen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3504" b="9079"/>
          <a:stretch/>
        </p:blipFill>
        <p:spPr bwMode="auto">
          <a:xfrm>
            <a:off x="1187624" y="4005064"/>
            <a:ext cx="3976914" cy="2555393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79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302612" y="1772816"/>
            <a:ext cx="2375137" cy="12150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1800" b="1" cap="small" dirty="0">
                <a:solidFill>
                  <a:srgbClr val="0066CC"/>
                </a:solidFill>
              </a:rPr>
              <a:t>LOS FOCOS DE </a:t>
            </a:r>
            <a:r>
              <a:rPr lang="es-PE" altLang="es-PE" sz="1800" b="1" cap="small" dirty="0" smtClean="0">
                <a:solidFill>
                  <a:srgbClr val="0066CC"/>
                </a:solidFill>
              </a:rPr>
              <a:t>ILUMINACIÓN </a:t>
            </a:r>
            <a:r>
              <a:rPr lang="es-PE" altLang="es-PE" sz="1800" b="1" cap="small" dirty="0">
                <a:solidFill>
                  <a:srgbClr val="0066CC"/>
                </a:solidFill>
              </a:rPr>
              <a:t>SON PELIGROSOS</a:t>
            </a:r>
            <a:endParaRPr lang="es-PE" sz="1800" b="1" cap="small" dirty="0">
              <a:solidFill>
                <a:srgbClr val="25258B"/>
              </a:solidFill>
              <a:latin typeface="Arial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51084" y="4869160"/>
            <a:ext cx="2375137" cy="12150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1800" b="1" cap="small" dirty="0">
                <a:solidFill>
                  <a:srgbClr val="0066CC"/>
                </a:solidFill>
              </a:rPr>
              <a:t>POR QUÉ, LOS FOCOS DE ILUMINACIÒN SON PELIGROSOS</a:t>
            </a:r>
            <a:endParaRPr lang="es-PE" sz="1800" b="1" cap="small" dirty="0">
              <a:solidFill>
                <a:srgbClr val="25258B"/>
              </a:solidFill>
              <a:latin typeface="Arial" charset="0"/>
            </a:endParaRPr>
          </a:p>
        </p:txBody>
      </p:sp>
      <p:pic>
        <p:nvPicPr>
          <p:cNvPr id="9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7437" r="11414" b="9478"/>
          <a:stretch/>
        </p:blipFill>
        <p:spPr bwMode="auto">
          <a:xfrm>
            <a:off x="3821765" y="980728"/>
            <a:ext cx="3744416" cy="2592288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</p:spPr>
      </p:pic>
      <p:pic>
        <p:nvPicPr>
          <p:cNvPr id="10" name="Imagen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2537"/>
          <a:stretch/>
        </p:blipFill>
        <p:spPr bwMode="auto">
          <a:xfrm>
            <a:off x="1187624" y="3861048"/>
            <a:ext cx="4434341" cy="3024336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13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43609" y="1772816"/>
            <a:ext cx="2880320" cy="12150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1600" b="0" cap="small" dirty="0">
                <a:solidFill>
                  <a:srgbClr val="0070C0"/>
                </a:solidFill>
              </a:rPr>
              <a:t>DEJARÍA DE COMPRAR FOCOS DE ILUMINACIÓN INCANDESCENTES</a:t>
            </a:r>
            <a:endParaRPr lang="es-PE" sz="1600" b="0" cap="small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81239" y="4866069"/>
            <a:ext cx="2375137" cy="12150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1800" b="0" cap="small" dirty="0">
                <a:solidFill>
                  <a:srgbClr val="0066CC"/>
                </a:solidFill>
              </a:rPr>
              <a:t>MOTIVOS POR QUÉ DEJARÍA DE COMPRAR FOCOS DE ILUMINACIÓN INCANDESCENTES</a:t>
            </a:r>
            <a:endParaRPr lang="es-PE" sz="1800" b="0" cap="small" dirty="0">
              <a:solidFill>
                <a:srgbClr val="25258B"/>
              </a:solidFill>
              <a:latin typeface="Arial" charset="0"/>
            </a:endParaRPr>
          </a:p>
        </p:txBody>
      </p:sp>
      <p:pic>
        <p:nvPicPr>
          <p:cNvPr id="9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r="10561" b="6402"/>
          <a:stretch/>
        </p:blipFill>
        <p:spPr bwMode="auto">
          <a:xfrm>
            <a:off x="611560" y="3645024"/>
            <a:ext cx="4614505" cy="2837544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</p:spPr>
      </p:pic>
      <p:pic>
        <p:nvPicPr>
          <p:cNvPr id="10" name="Imagen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12208" r="14047" b="14099"/>
          <a:stretch/>
        </p:blipFill>
        <p:spPr bwMode="auto">
          <a:xfrm>
            <a:off x="4096838" y="1027403"/>
            <a:ext cx="3859538" cy="2401597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alpha val="98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11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9" y="1133872"/>
            <a:ext cx="8136903" cy="7109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400" b="1" cap="small" dirty="0" smtClean="0">
                <a:solidFill>
                  <a:srgbClr val="0070C0"/>
                </a:solidFill>
                <a:latin typeface="+mn-lt"/>
              </a:rPr>
              <a:t>Esquema de la Estrategia de iluminación eficiente en el Perú</a:t>
            </a:r>
            <a:endParaRPr lang="es-MX" altLang="es-PE" sz="2400" b="1" cap="small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971601" y="2060848"/>
            <a:ext cx="8064896" cy="9361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ES"/>
            </a:defPPr>
            <a:lvl1pPr marL="0" indent="0" algn="just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dirty="0"/>
              <a:t>Se establecerá un nivel estándar de eficiencia (Lumen / Watt)</a:t>
            </a:r>
          </a:p>
          <a:p>
            <a:endParaRPr lang="es-PE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331640" y="2780928"/>
            <a:ext cx="6327191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000" b="0" dirty="0" smtClean="0"/>
              <a:t>Para </a:t>
            </a:r>
            <a:r>
              <a:rPr lang="es-PE" sz="2000" b="0" dirty="0"/>
              <a:t>establecer el nivel del </a:t>
            </a:r>
            <a:r>
              <a:rPr lang="es-PE" sz="2000" b="0" dirty="0" smtClean="0"/>
              <a:t>estándar de </a:t>
            </a:r>
            <a:r>
              <a:rPr lang="es-PE" sz="2000" b="0" dirty="0"/>
              <a:t>la iluminación de uso general </a:t>
            </a:r>
            <a:r>
              <a:rPr lang="es-PE" sz="2000" b="0" dirty="0" smtClean="0"/>
              <a:t>se considerarán dos condiciones:</a:t>
            </a:r>
            <a:endParaRPr lang="es-PE" sz="2000" b="0" dirty="0"/>
          </a:p>
          <a:p>
            <a:pPr marL="0" indent="0" algn="just">
              <a:buNone/>
            </a:pPr>
            <a:endParaRPr lang="es-MX" sz="2000" b="0" dirty="0" smtClean="0"/>
          </a:p>
          <a:p>
            <a:pPr marL="0" indent="0" algn="just">
              <a:buNone/>
            </a:pPr>
            <a:r>
              <a:rPr lang="es-MX" sz="2000" b="0" u="sng" dirty="0" smtClean="0"/>
              <a:t>Iluminación General</a:t>
            </a:r>
            <a:endParaRPr lang="es-PE" sz="2000" b="0" u="sng" dirty="0"/>
          </a:p>
          <a:p>
            <a:pPr algn="just">
              <a:buFont typeface="+mj-lt"/>
              <a:buAutoNum type="arabicPeriod"/>
            </a:pPr>
            <a:r>
              <a:rPr lang="es-PE" sz="2000" b="0" dirty="0" smtClean="0"/>
              <a:t>Eficiencia entre </a:t>
            </a:r>
            <a:r>
              <a:rPr lang="es-PE" sz="2000" b="0" dirty="0"/>
              <a:t>50 – 63 Lumen / </a:t>
            </a:r>
            <a:r>
              <a:rPr lang="es-PE" sz="2000" b="0" dirty="0" smtClean="0"/>
              <a:t>Watt.</a:t>
            </a:r>
          </a:p>
          <a:p>
            <a:pPr algn="just">
              <a:buFont typeface="+mj-lt"/>
              <a:buAutoNum type="arabicPeriod"/>
            </a:pPr>
            <a:r>
              <a:rPr lang="es-PE" sz="2000" b="0" dirty="0"/>
              <a:t>Eficiencia</a:t>
            </a:r>
            <a:r>
              <a:rPr lang="es-PE" sz="2000" b="0" dirty="0" smtClean="0"/>
              <a:t> </a:t>
            </a:r>
            <a:r>
              <a:rPr lang="es-PE" sz="2000" b="0" dirty="0"/>
              <a:t>entre 80  – 90 Lumen / </a:t>
            </a:r>
            <a:r>
              <a:rPr lang="es-PE" sz="2000" b="0" dirty="0" smtClean="0"/>
              <a:t>Watt.</a:t>
            </a:r>
            <a:endParaRPr lang="es-PE" sz="2000" b="0" dirty="0"/>
          </a:p>
        </p:txBody>
      </p:sp>
    </p:spTree>
    <p:extLst>
      <p:ext uri="{BB962C8B-B14F-4D97-AF65-F5344CB8AC3E}">
        <p14:creationId xmlns:p14="http://schemas.microsoft.com/office/powerpoint/2010/main" val="7228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7951"/>
            <a:ext cx="5688632" cy="404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547664" y="5949280"/>
            <a:ext cx="6851104" cy="710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cap="small" dirty="0">
                <a:solidFill>
                  <a:srgbClr val="25258B"/>
                </a:solidFill>
                <a:latin typeface="Arial" charset="0"/>
                <a:hlinkClick r:id="rId4"/>
              </a:rPr>
              <a:t>http://</a:t>
            </a:r>
            <a:r>
              <a:rPr lang="es-PE" sz="1800" b="1" cap="small" dirty="0" smtClean="0">
                <a:solidFill>
                  <a:srgbClr val="25258B"/>
                </a:solidFill>
                <a:latin typeface="Arial" charset="0"/>
                <a:hlinkClick r:id="rId4"/>
              </a:rPr>
              <a:t>pad.minem.gob.pe/TMIP/index.aspx?cport=2</a:t>
            </a:r>
            <a:endParaRPr lang="es-PE" sz="1800" b="1" cap="small" dirty="0" smtClean="0">
              <a:solidFill>
                <a:srgbClr val="25258B"/>
              </a:solidFill>
              <a:latin typeface="Arial" charset="0"/>
            </a:endParaRPr>
          </a:p>
          <a:p>
            <a:endParaRPr lang="es-PE" sz="1800" b="1" cap="small" dirty="0">
              <a:solidFill>
                <a:srgbClr val="25258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74254" y="5141883"/>
            <a:ext cx="5792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A50021"/>
              </a:buClr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A50021"/>
              </a:buClr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PE" altLang="es-PE" sz="1600" dirty="0" smtClean="0"/>
              <a:t>DIRECCIÓN </a:t>
            </a:r>
            <a:r>
              <a:rPr lang="es-PE" altLang="es-PE" sz="1600" dirty="0"/>
              <a:t>GENERAL DE EFICIENCIA </a:t>
            </a:r>
            <a:r>
              <a:rPr lang="es-PE" altLang="es-PE" sz="1600" dirty="0" smtClean="0"/>
              <a:t>ENERGÉTICA</a:t>
            </a:r>
          </a:p>
          <a:p>
            <a:pPr algn="ctr"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MX" altLang="es-PE" sz="1600" b="1" dirty="0" smtClean="0"/>
              <a:t>Carlos Cáceres C.</a:t>
            </a:r>
          </a:p>
          <a:p>
            <a:pPr algn="ctr"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MX" altLang="es-PE" sz="1400" b="1" dirty="0" smtClean="0"/>
              <a:t>Coordinador Nacional del Proyecto</a:t>
            </a:r>
          </a:p>
          <a:p>
            <a:pPr algn="ctr"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MX" altLang="es-PE" sz="1400" b="1" dirty="0" smtClean="0"/>
              <a:t>“Transformación del Mercado de Iluminación en el Perú”</a:t>
            </a:r>
            <a:endParaRPr lang="es-PE" altLang="es-PE" sz="1600" b="1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37048" y="6449268"/>
            <a:ext cx="426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A50021"/>
              </a:buClr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A50021"/>
              </a:buClr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PE" sz="1300" b="1" dirty="0" smtClean="0">
                <a:cs typeface="Arial" charset="0"/>
              </a:rPr>
              <a:t>FEBRERO DE 2016</a:t>
            </a:r>
            <a:endParaRPr lang="es-ES" altLang="es-PE" sz="1300" b="1" dirty="0">
              <a:cs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/>
          <a:stretch/>
        </p:blipFill>
        <p:spPr bwMode="auto">
          <a:xfrm>
            <a:off x="3059832" y="980728"/>
            <a:ext cx="2423901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orma libre"/>
          <p:cNvSpPr/>
          <p:nvPr/>
        </p:nvSpPr>
        <p:spPr>
          <a:xfrm>
            <a:off x="180156" y="3213395"/>
            <a:ext cx="8496300" cy="1583481"/>
          </a:xfrm>
          <a:custGeom>
            <a:avLst/>
            <a:gdLst>
              <a:gd name="connsiteX0" fmla="*/ 0 w 7924800"/>
              <a:gd name="connsiteY0" fmla="*/ 205924 h 1235520"/>
              <a:gd name="connsiteX1" fmla="*/ 205924 w 7924800"/>
              <a:gd name="connsiteY1" fmla="*/ 0 h 1235520"/>
              <a:gd name="connsiteX2" fmla="*/ 7718876 w 7924800"/>
              <a:gd name="connsiteY2" fmla="*/ 0 h 1235520"/>
              <a:gd name="connsiteX3" fmla="*/ 7924800 w 7924800"/>
              <a:gd name="connsiteY3" fmla="*/ 205924 h 1235520"/>
              <a:gd name="connsiteX4" fmla="*/ 7924800 w 7924800"/>
              <a:gd name="connsiteY4" fmla="*/ 1029596 h 1235520"/>
              <a:gd name="connsiteX5" fmla="*/ 7718876 w 7924800"/>
              <a:gd name="connsiteY5" fmla="*/ 1235520 h 1235520"/>
              <a:gd name="connsiteX6" fmla="*/ 205924 w 7924800"/>
              <a:gd name="connsiteY6" fmla="*/ 1235520 h 1235520"/>
              <a:gd name="connsiteX7" fmla="*/ 0 w 7924800"/>
              <a:gd name="connsiteY7" fmla="*/ 1029596 h 1235520"/>
              <a:gd name="connsiteX8" fmla="*/ 0 w 7924800"/>
              <a:gd name="connsiteY8" fmla="*/ 205924 h 12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1235520">
                <a:moveTo>
                  <a:pt x="0" y="205924"/>
                </a:moveTo>
                <a:cubicBezTo>
                  <a:pt x="0" y="92195"/>
                  <a:pt x="92195" y="0"/>
                  <a:pt x="205924" y="0"/>
                </a:cubicBezTo>
                <a:lnTo>
                  <a:pt x="7718876" y="0"/>
                </a:lnTo>
                <a:cubicBezTo>
                  <a:pt x="7832605" y="0"/>
                  <a:pt x="7924800" y="92195"/>
                  <a:pt x="7924800" y="205924"/>
                </a:cubicBezTo>
                <a:lnTo>
                  <a:pt x="7924800" y="1029596"/>
                </a:lnTo>
                <a:cubicBezTo>
                  <a:pt x="7924800" y="1143325"/>
                  <a:pt x="7832605" y="1235520"/>
                  <a:pt x="7718876" y="1235520"/>
                </a:cubicBezTo>
                <a:lnTo>
                  <a:pt x="205924" y="1235520"/>
                </a:lnTo>
                <a:cubicBezTo>
                  <a:pt x="92195" y="1235520"/>
                  <a:pt x="0" y="1143325"/>
                  <a:pt x="0" y="1029596"/>
                </a:cubicBezTo>
                <a:lnTo>
                  <a:pt x="0" y="20592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2233" tIns="182233" rIns="182233" bIns="182233" spcCol="1270" anchor="ctr"/>
          <a:lstStyle/>
          <a:p>
            <a:pPr lvl="1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PE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“ILUMINACIÓN EFICIENTE EN INTERIORES”</a:t>
            </a:r>
            <a:endParaRPr lang="es-PE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89518087"/>
              </p:ext>
            </p:extLst>
          </p:nvPr>
        </p:nvGraphicFramePr>
        <p:xfrm>
          <a:off x="1475656" y="1988840"/>
          <a:ext cx="662473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4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/>
          <a:stretch/>
        </p:blipFill>
        <p:spPr bwMode="auto">
          <a:xfrm>
            <a:off x="1043608" y="3510034"/>
            <a:ext cx="2060468" cy="16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58" y="5314099"/>
            <a:ext cx="3876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762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3 Flecha curvada hacia la izquierda"/>
          <p:cNvSpPr/>
          <p:nvPr/>
        </p:nvSpPr>
        <p:spPr>
          <a:xfrm flipH="1">
            <a:off x="791425" y="5508104"/>
            <a:ext cx="252184" cy="546245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14 Flecha curvada hacia la izquierda"/>
          <p:cNvSpPr/>
          <p:nvPr/>
        </p:nvSpPr>
        <p:spPr>
          <a:xfrm flipH="1">
            <a:off x="815826" y="5976156"/>
            <a:ext cx="227782" cy="468052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16 Flecha curvada hacia arriba"/>
          <p:cNvSpPr/>
          <p:nvPr/>
        </p:nvSpPr>
        <p:spPr>
          <a:xfrm flipV="1">
            <a:off x="1231867" y="3419872"/>
            <a:ext cx="782672" cy="294853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17 Flecha curvada hacia arriba"/>
          <p:cNvSpPr/>
          <p:nvPr/>
        </p:nvSpPr>
        <p:spPr>
          <a:xfrm flipV="1">
            <a:off x="2033371" y="3275856"/>
            <a:ext cx="782672" cy="294853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23 Grupo"/>
          <p:cNvGrpSpPr/>
          <p:nvPr/>
        </p:nvGrpSpPr>
        <p:grpSpPr>
          <a:xfrm>
            <a:off x="5508104" y="1178496"/>
            <a:ext cx="2232248" cy="2575223"/>
            <a:chOff x="2841428" y="3212976"/>
            <a:chExt cx="2598282" cy="256609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428" y="3212976"/>
              <a:ext cx="2598282" cy="2566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5 CuadroTexto"/>
            <p:cNvSpPr txBox="1"/>
            <p:nvPr/>
          </p:nvSpPr>
          <p:spPr>
            <a:xfrm>
              <a:off x="4140569" y="4242574"/>
              <a:ext cx="1299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solidFill>
                    <a:srgbClr val="000099"/>
                  </a:solidFill>
                  <a:latin typeface="Cooper Black" panose="0208090404030B020404" pitchFamily="18" charset="0"/>
                </a:rPr>
                <a:t>Energía</a:t>
              </a:r>
              <a:endParaRPr lang="es-PE" sz="1600" dirty="0">
                <a:solidFill>
                  <a:srgbClr val="000099"/>
                </a:solidFill>
                <a:latin typeface="Cooper Black" panose="0208090404030B020404" pitchFamily="18" charset="0"/>
              </a:endParaRPr>
            </a:p>
          </p:txBody>
        </p:sp>
      </p:grpSp>
      <p:sp>
        <p:nvSpPr>
          <p:cNvPr id="22" name="26 Flecha a la derecha con muesca"/>
          <p:cNvSpPr/>
          <p:nvPr/>
        </p:nvSpPr>
        <p:spPr>
          <a:xfrm rot="5400000">
            <a:off x="6450321" y="3834517"/>
            <a:ext cx="543035" cy="45285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20 Grupo"/>
          <p:cNvGrpSpPr/>
          <p:nvPr/>
        </p:nvGrpSpPr>
        <p:grpSpPr>
          <a:xfrm>
            <a:off x="5724128" y="4369628"/>
            <a:ext cx="1944216" cy="2074580"/>
            <a:chOff x="6542000" y="3789040"/>
            <a:chExt cx="1899506" cy="189950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00" y="3789040"/>
              <a:ext cx="1899506" cy="189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22 Flecha a la derecha con bandas"/>
            <p:cNvSpPr/>
            <p:nvPr/>
          </p:nvSpPr>
          <p:spPr>
            <a:xfrm rot="5400000">
              <a:off x="6961815" y="4877666"/>
              <a:ext cx="557085" cy="279344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>
          <a:xfrm>
            <a:off x="-36512" y="188640"/>
            <a:ext cx="5987008" cy="7109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es-PE" sz="2400" b="1" cap="small" dirty="0" smtClean="0">
                <a:solidFill>
                  <a:srgbClr val="0066CC"/>
                </a:solidFill>
              </a:rPr>
              <a:t>Objetivo del Proyecto</a:t>
            </a:r>
            <a:endParaRPr lang="es-PE" sz="2400" b="1" cap="small" dirty="0">
              <a:solidFill>
                <a:srgbClr val="25258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65116917"/>
              </p:ext>
            </p:extLst>
          </p:nvPr>
        </p:nvGraphicFramePr>
        <p:xfrm>
          <a:off x="539552" y="2051141"/>
          <a:ext cx="367240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-36512" y="188640"/>
            <a:ext cx="5987008" cy="7109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es-PE" sz="2400" b="1" cap="small" dirty="0" smtClean="0">
                <a:solidFill>
                  <a:srgbClr val="0066CC"/>
                </a:solidFill>
              </a:rPr>
              <a:t>Comité Directivo del Proyecto</a:t>
            </a:r>
            <a:endParaRPr lang="es-PE" sz="2400" b="1" cap="small" dirty="0">
              <a:solidFill>
                <a:srgbClr val="25258B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74" y="1628800"/>
            <a:ext cx="2874962" cy="6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36" y="2492896"/>
            <a:ext cx="1821210" cy="59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40" y="3347285"/>
            <a:ext cx="2772396" cy="53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76" y="4302954"/>
            <a:ext cx="2049636" cy="4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85" y="5147485"/>
            <a:ext cx="1875185" cy="65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Marcador de contenido"/>
          <p:cNvSpPr txBox="1">
            <a:spLocks/>
          </p:cNvSpPr>
          <p:nvPr/>
        </p:nvSpPr>
        <p:spPr>
          <a:xfrm>
            <a:off x="107504" y="1340768"/>
            <a:ext cx="8282868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800" b="0" dirty="0" smtClean="0"/>
              <a:t>Mediante la aplicación </a:t>
            </a:r>
            <a:r>
              <a:rPr lang="es-PE" sz="1800" b="0" dirty="0"/>
              <a:t>de la Estrategia Integrada de </a:t>
            </a:r>
            <a:r>
              <a:rPr lang="es-PE" sz="1800" b="0" dirty="0" smtClean="0"/>
              <a:t>En.lighten </a:t>
            </a:r>
            <a:r>
              <a:rPr lang="es-PE" sz="1800" b="0" dirty="0"/>
              <a:t>que consta de 4 elementos fundamentales: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755576" y="2276872"/>
            <a:ext cx="4752529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Font typeface="+mj-lt"/>
              <a:buAutoNum type="romanUcPeriod"/>
            </a:pPr>
            <a:r>
              <a:rPr lang="es-PE" sz="1800" b="0" dirty="0" smtClean="0"/>
              <a:t>Establecimiento </a:t>
            </a:r>
            <a:r>
              <a:rPr lang="es-PE" sz="1800" b="0" dirty="0"/>
              <a:t>de </a:t>
            </a:r>
            <a:r>
              <a:rPr lang="es-PE" sz="1800" dirty="0"/>
              <a:t>Estándares </a:t>
            </a:r>
            <a:r>
              <a:rPr lang="es-PE" sz="1800" dirty="0" smtClean="0"/>
              <a:t>de Eficiencia Energética</a:t>
            </a:r>
            <a:r>
              <a:rPr lang="es-PE" sz="1800" b="0" dirty="0" smtClean="0"/>
              <a:t>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PE" sz="1800" b="0" dirty="0" smtClean="0"/>
              <a:t>Aplicación </a:t>
            </a:r>
            <a:r>
              <a:rPr lang="es-PE" sz="1800" b="0" dirty="0"/>
              <a:t>de </a:t>
            </a:r>
            <a:r>
              <a:rPr lang="es-PE" sz="1800" dirty="0"/>
              <a:t>Políticas de </a:t>
            </a:r>
            <a:r>
              <a:rPr lang="es-PE" sz="1800" dirty="0" smtClean="0"/>
              <a:t>Apoyo</a:t>
            </a:r>
            <a:r>
              <a:rPr lang="es-PE" sz="1800" b="0" dirty="0" smtClean="0"/>
              <a:t>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PE" sz="1800" b="0" dirty="0" smtClean="0"/>
              <a:t>Implementar </a:t>
            </a:r>
            <a:r>
              <a:rPr lang="es-PE" sz="1800" b="0" dirty="0"/>
              <a:t>un sistema de </a:t>
            </a:r>
            <a:r>
              <a:rPr lang="es-PE" sz="1800" dirty="0"/>
              <a:t>Control, Verificación y </a:t>
            </a:r>
            <a:r>
              <a:rPr lang="es-PE" sz="1800" dirty="0" smtClean="0"/>
              <a:t>Fiscalización</a:t>
            </a:r>
            <a:r>
              <a:rPr lang="es-PE" sz="1800" b="0" dirty="0" smtClean="0"/>
              <a:t>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PE" sz="1800" b="0" dirty="0" smtClean="0"/>
              <a:t>Diseñar </a:t>
            </a:r>
            <a:r>
              <a:rPr lang="es-PE" sz="1800" b="0" dirty="0"/>
              <a:t>e implementar </a:t>
            </a:r>
            <a:r>
              <a:rPr lang="es-PE" sz="1800" b="0" dirty="0" smtClean="0"/>
              <a:t>un </a:t>
            </a:r>
            <a:r>
              <a:rPr lang="es-PE" sz="1800" dirty="0" smtClean="0"/>
              <a:t>Sistema </a:t>
            </a:r>
            <a:r>
              <a:rPr lang="es-PE" sz="1800" dirty="0"/>
              <a:t>de Sostenibilidad </a:t>
            </a:r>
            <a:r>
              <a:rPr lang="es-PE" sz="1800" dirty="0" smtClean="0"/>
              <a:t>Ambiental</a:t>
            </a:r>
            <a:r>
              <a:rPr lang="es-PE" sz="1800" b="0" dirty="0" smtClean="0"/>
              <a:t>. </a:t>
            </a:r>
            <a:endParaRPr lang="es-PE" sz="1800" b="0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755576" y="4941168"/>
            <a:ext cx="5229123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600" b="0" dirty="0" smtClean="0"/>
              <a:t>Todas </a:t>
            </a:r>
            <a:r>
              <a:rPr lang="es-PE" sz="1600" b="0" dirty="0"/>
              <a:t>las medidas </a:t>
            </a:r>
            <a:r>
              <a:rPr lang="es-PE" sz="1600" b="0" dirty="0" smtClean="0"/>
              <a:t>necesarias que se definan para </a:t>
            </a:r>
            <a:r>
              <a:rPr lang="es-PE" sz="1600" b="0" dirty="0"/>
              <a:t>lograr la </a:t>
            </a:r>
            <a:r>
              <a:rPr lang="es-PE" sz="1600" b="0" dirty="0" smtClean="0"/>
              <a:t>transición, </a:t>
            </a:r>
            <a:r>
              <a:rPr lang="es-PE" sz="1600" b="0" dirty="0"/>
              <a:t>sean aprobadas mediante un marco regulatorio que garantice su implementación con carácter </a:t>
            </a:r>
            <a:r>
              <a:rPr lang="es-PE" sz="1600" b="0" dirty="0" smtClean="0"/>
              <a:t>obligatorio.</a:t>
            </a:r>
            <a:endParaRPr lang="es-PE" sz="1600" b="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652120" y="2132856"/>
            <a:ext cx="2376263" cy="230425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3136"/>
            <a:ext cx="1466547" cy="1801655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-36512" y="188640"/>
            <a:ext cx="5987008" cy="7109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es-PE" sz="2300" cap="small" dirty="0">
                <a:solidFill>
                  <a:srgbClr val="0066CC"/>
                </a:solidFill>
              </a:rPr>
              <a:t>Estrategia de iluminación Eficiente</a:t>
            </a:r>
            <a:endParaRPr lang="es-PE" sz="2300" b="1" cap="small" dirty="0">
              <a:solidFill>
                <a:srgbClr val="25258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3 Diagrama"/>
          <p:cNvGraphicFramePr/>
          <p:nvPr>
            <p:extLst>
              <p:ext uri="{D42A27DB-BD31-4B8C-83A1-F6EECF244321}">
                <p14:modId xmlns:p14="http://schemas.microsoft.com/office/powerpoint/2010/main" val="224583071"/>
              </p:ext>
            </p:extLst>
          </p:nvPr>
        </p:nvGraphicFramePr>
        <p:xfrm>
          <a:off x="1331640" y="836712"/>
          <a:ext cx="662473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-36512" y="188640"/>
            <a:ext cx="5987008" cy="7109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es-PE" sz="2300" cap="small" dirty="0">
                <a:solidFill>
                  <a:srgbClr val="0066CC"/>
                </a:solidFill>
              </a:rPr>
              <a:t>Componentes del Proyecto</a:t>
            </a:r>
            <a:endParaRPr lang="es-PE" sz="2300" b="1" cap="small" dirty="0">
              <a:solidFill>
                <a:srgbClr val="25258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91199388"/>
              </p:ext>
            </p:extLst>
          </p:nvPr>
        </p:nvGraphicFramePr>
        <p:xfrm>
          <a:off x="2051720" y="1988840"/>
          <a:ext cx="58326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0150"/>
            <a:ext cx="5935420" cy="297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71600" y="1124744"/>
            <a:ext cx="6851104" cy="710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PE" sz="2300" u="sng" cap="small" dirty="0">
                <a:solidFill>
                  <a:srgbClr val="0066CC"/>
                </a:solidFill>
              </a:rPr>
              <a:t>Sector Residencial</a:t>
            </a:r>
            <a:r>
              <a:rPr lang="es-MX" altLang="es-PE" sz="2300" cap="small" dirty="0">
                <a:solidFill>
                  <a:srgbClr val="0066CC"/>
                </a:solidFill>
              </a:rPr>
              <a:t>: Parque de Lámparas Instalado en el Perú</a:t>
            </a:r>
            <a:endParaRPr lang="es-PE" sz="2300" cap="small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107504" y="908720"/>
            <a:ext cx="8666454" cy="71095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 u="sng" cap="small">
                <a:solidFill>
                  <a:srgbClr val="0066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2300" dirty="0"/>
              <a:t>Sector Público:</a:t>
            </a:r>
            <a:r>
              <a:rPr lang="es-PE" altLang="es-PE" sz="2300" u="none" dirty="0"/>
              <a:t> Que Hacen con las Lámparas que ya Llegaron al Final de su Vida Útil</a:t>
            </a:r>
            <a:endParaRPr lang="es-PE" sz="2300" u="none" dirty="0"/>
          </a:p>
        </p:txBody>
      </p:sp>
      <p:sp>
        <p:nvSpPr>
          <p:cNvPr id="16" name="15 Rectángulo"/>
          <p:cNvSpPr/>
          <p:nvPr/>
        </p:nvSpPr>
        <p:spPr>
          <a:xfrm>
            <a:off x="676017" y="5122860"/>
            <a:ext cx="1224136" cy="374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36257" y="2679035"/>
            <a:ext cx="1224136" cy="282914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996497" y="4216579"/>
            <a:ext cx="1224136" cy="129160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761" y="5723244"/>
            <a:ext cx="221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tx1"/>
                </a:solidFill>
              </a:rPr>
              <a:t>T12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525695" y="570337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57007" y="444751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tx1"/>
                </a:solidFill>
              </a:rPr>
              <a:t>8.2 %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440213" y="200134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PE" sz="3200" dirty="0" smtClean="0">
                <a:solidFill>
                  <a:schemeClr val="tx1"/>
                </a:solidFill>
              </a:rPr>
              <a:t>64.9 %</a:t>
            </a:r>
            <a:endParaRPr lang="es-PE" sz="3200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622777" y="36318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PE" sz="3200" dirty="0" smtClean="0">
                <a:solidFill>
                  <a:schemeClr val="tx1"/>
                </a:solidFill>
              </a:rPr>
              <a:t>26,6 %</a:t>
            </a:r>
            <a:endParaRPr lang="es-PE" sz="3200" dirty="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431102" y="572454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T8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997619" y="5391584"/>
            <a:ext cx="1224136" cy="14561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541919" y="466362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chemeClr val="tx1"/>
                </a:solidFill>
              </a:rPr>
              <a:t>0.3 %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580112" y="2132856"/>
            <a:ext cx="2397166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</a:rPr>
              <a:t>Sobre un total de </a:t>
            </a:r>
            <a:r>
              <a:rPr lang="es-PE" sz="3200" b="1" dirty="0" smtClean="0">
                <a:solidFill>
                  <a:schemeClr val="tx1"/>
                </a:solidFill>
              </a:rPr>
              <a:t>1,009,000</a:t>
            </a:r>
          </a:p>
          <a:p>
            <a:pPr algn="ctr"/>
            <a:r>
              <a:rPr lang="es-PE" sz="1600" b="1" dirty="0" smtClean="0">
                <a:solidFill>
                  <a:schemeClr val="tx1"/>
                </a:solidFill>
              </a:rPr>
              <a:t>Fluorescentes</a:t>
            </a: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529148" y="575882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/>
            </a:lvl1pPr>
          </a:lstStyle>
          <a:p>
            <a:r>
              <a:rPr lang="es-PE" dirty="0" smtClean="0">
                <a:solidFill>
                  <a:schemeClr val="tx1"/>
                </a:solidFill>
              </a:rPr>
              <a:t>LED</a:t>
            </a:r>
            <a:endParaRPr lang="es-PE" dirty="0">
              <a:solidFill>
                <a:schemeClr val="tx1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35496" y="5596801"/>
            <a:ext cx="8697866" cy="81662"/>
          </a:xfrm>
          <a:prstGeom prst="line">
            <a:avLst/>
          </a:prstGeom>
          <a:ln w="317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1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ersonalizad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40124</TotalTime>
  <Words>484</Words>
  <Application>Microsoft Office PowerPoint</Application>
  <PresentationFormat>Presentación en pantalla (4:3)</PresentationFormat>
  <Paragraphs>71</Paragraphs>
  <Slides>16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Diseño personalizado</vt:lpstr>
      <vt:lpstr>Unknown</vt:lpstr>
      <vt:lpstr>Presentación de Microsoft PowerPoint 97-2003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DGEE-MEM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Energética</dc:title>
  <dc:creator>Ccc</dc:creator>
  <cp:lastModifiedBy>Condezo Alarcon Cristina</cp:lastModifiedBy>
  <cp:revision>2249</cp:revision>
  <cp:lastPrinted>2015-05-12T22:12:47Z</cp:lastPrinted>
  <dcterms:created xsi:type="dcterms:W3CDTF">2007-08-27T20:08:26Z</dcterms:created>
  <dcterms:modified xsi:type="dcterms:W3CDTF">2016-03-09T16:47:52Z</dcterms:modified>
</cp:coreProperties>
</file>